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6" r:id="rId2"/>
    <p:sldId id="328" r:id="rId3"/>
    <p:sldId id="258" r:id="rId4"/>
    <p:sldId id="259" r:id="rId5"/>
    <p:sldId id="260" r:id="rId6"/>
    <p:sldId id="271" r:id="rId7"/>
    <p:sldId id="274" r:id="rId8"/>
    <p:sldId id="267" r:id="rId9"/>
    <p:sldId id="268" r:id="rId10"/>
    <p:sldId id="266" r:id="rId11"/>
    <p:sldId id="331" r:id="rId12"/>
    <p:sldId id="261" r:id="rId13"/>
    <p:sldId id="262" r:id="rId14"/>
    <p:sldId id="272" r:id="rId15"/>
    <p:sldId id="273" r:id="rId16"/>
    <p:sldId id="264" r:id="rId17"/>
    <p:sldId id="265" r:id="rId18"/>
    <p:sldId id="332" r:id="rId19"/>
    <p:sldId id="275" r:id="rId20"/>
    <p:sldId id="329" r:id="rId21"/>
    <p:sldId id="330" r:id="rId22"/>
    <p:sldId id="276" r:id="rId23"/>
    <p:sldId id="277" r:id="rId24"/>
    <p:sldId id="278" r:id="rId25"/>
    <p:sldId id="280" r:id="rId26"/>
    <p:sldId id="333" r:id="rId27"/>
    <p:sldId id="281" r:id="rId28"/>
    <p:sldId id="283" r:id="rId29"/>
    <p:sldId id="284" r:id="rId30"/>
    <p:sldId id="285" r:id="rId31"/>
    <p:sldId id="286" r:id="rId32"/>
    <p:sldId id="287"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Lst>
  <p:sldSz cx="9144000" cy="6858000" type="screen4x3"/>
  <p:notesSz cx="6858000" cy="9144000"/>
  <p:defaultText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40"/>
    <p:restoredTop sz="86170"/>
  </p:normalViewPr>
  <p:slideViewPr>
    <p:cSldViewPr snapToGrid="0" snapToObjects="1">
      <p:cViewPr varScale="1">
        <p:scale>
          <a:sx n="120" d="100"/>
          <a:sy n="120" d="100"/>
        </p:scale>
        <p:origin x="194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56F35D-34AE-8E48-ADF2-B3E947055B91}" type="datetimeFigureOut">
              <a:rPr lang="en-US" smtClean="0"/>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2D377B-9D27-744E-9140-016B56B2F9C3}" type="slidenum">
              <a:rPr lang="en-US" smtClean="0"/>
              <a:t>‹#›</a:t>
            </a:fld>
            <a:endParaRPr lang="en-US"/>
          </a:p>
        </p:txBody>
      </p:sp>
    </p:spTree>
    <p:extLst>
      <p:ext uri="{BB962C8B-B14F-4D97-AF65-F5344CB8AC3E}">
        <p14:creationId xmlns:p14="http://schemas.microsoft.com/office/powerpoint/2010/main" val="4019577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1E3D0F-E7F1-C54D-92E1-CA40B288C741}" type="datetimeFigureOut">
              <a:rPr lang="en-US" smtClean="0"/>
              <a:t>10/19/18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BF36F0-628B-A64E-979E-DB95F5FEEE3C}" type="slidenum">
              <a:rPr lang="en-US" smtClean="0"/>
              <a:t>‹#›</a:t>
            </a:fld>
            <a:endParaRPr lang="en-US"/>
          </a:p>
        </p:txBody>
      </p:sp>
    </p:spTree>
    <p:extLst>
      <p:ext uri="{BB962C8B-B14F-4D97-AF65-F5344CB8AC3E}">
        <p14:creationId xmlns:p14="http://schemas.microsoft.com/office/powerpoint/2010/main" val="4244522133"/>
      </p:ext>
    </p:extLst>
  </p:cSld>
  <p:clrMap bg1="lt1" tx1="dk1" bg2="lt2" tx2="dk2" accent1="accent1" accent2="accent2" accent3="accent3" accent4="accent4" accent5="accent5" accent6="accent6" hlink="hlink" folHlink="folHlink"/>
  <p:hf hdr="0" ftr="0" dt="0"/>
  <p:notesStyle>
    <a:lvl1pPr marL="0" algn="l" defTabSz="457138" rtl="0" eaLnBrk="1" latinLnBrk="0" hangingPunct="1">
      <a:defRPr sz="1200" kern="1200">
        <a:solidFill>
          <a:schemeClr val="tx1"/>
        </a:solidFill>
        <a:latin typeface="+mn-lt"/>
        <a:ea typeface="+mn-ea"/>
        <a:cs typeface="+mn-cs"/>
      </a:defRPr>
    </a:lvl1pPr>
    <a:lvl2pPr marL="457138" algn="l" defTabSz="457138" rtl="0" eaLnBrk="1" latinLnBrk="0" hangingPunct="1">
      <a:defRPr sz="1200" kern="1200">
        <a:solidFill>
          <a:schemeClr val="tx1"/>
        </a:solidFill>
        <a:latin typeface="+mn-lt"/>
        <a:ea typeface="+mn-ea"/>
        <a:cs typeface="+mn-cs"/>
      </a:defRPr>
    </a:lvl2pPr>
    <a:lvl3pPr marL="914278" algn="l" defTabSz="457138" rtl="0" eaLnBrk="1" latinLnBrk="0" hangingPunct="1">
      <a:defRPr sz="1200" kern="1200">
        <a:solidFill>
          <a:schemeClr val="tx1"/>
        </a:solidFill>
        <a:latin typeface="+mn-lt"/>
        <a:ea typeface="+mn-ea"/>
        <a:cs typeface="+mn-cs"/>
      </a:defRPr>
    </a:lvl3pPr>
    <a:lvl4pPr marL="1371416" algn="l" defTabSz="457138" rtl="0" eaLnBrk="1" latinLnBrk="0" hangingPunct="1">
      <a:defRPr sz="1200" kern="1200">
        <a:solidFill>
          <a:schemeClr val="tx1"/>
        </a:solidFill>
        <a:latin typeface="+mn-lt"/>
        <a:ea typeface="+mn-ea"/>
        <a:cs typeface="+mn-cs"/>
      </a:defRPr>
    </a:lvl4pPr>
    <a:lvl5pPr marL="1828555" algn="l" defTabSz="457138" rtl="0" eaLnBrk="1" latinLnBrk="0" hangingPunct="1">
      <a:defRPr sz="1200" kern="1200">
        <a:solidFill>
          <a:schemeClr val="tx1"/>
        </a:solidFill>
        <a:latin typeface="+mn-lt"/>
        <a:ea typeface="+mn-ea"/>
        <a:cs typeface="+mn-cs"/>
      </a:defRPr>
    </a:lvl5pPr>
    <a:lvl6pPr marL="2285694" algn="l" defTabSz="457138" rtl="0" eaLnBrk="1" latinLnBrk="0" hangingPunct="1">
      <a:defRPr sz="1200" kern="1200">
        <a:solidFill>
          <a:schemeClr val="tx1"/>
        </a:solidFill>
        <a:latin typeface="+mn-lt"/>
        <a:ea typeface="+mn-ea"/>
        <a:cs typeface="+mn-cs"/>
      </a:defRPr>
    </a:lvl6pPr>
    <a:lvl7pPr marL="2742833" algn="l" defTabSz="457138" rtl="0" eaLnBrk="1" latinLnBrk="0" hangingPunct="1">
      <a:defRPr sz="1200" kern="1200">
        <a:solidFill>
          <a:schemeClr val="tx1"/>
        </a:solidFill>
        <a:latin typeface="+mn-lt"/>
        <a:ea typeface="+mn-ea"/>
        <a:cs typeface="+mn-cs"/>
      </a:defRPr>
    </a:lvl7pPr>
    <a:lvl8pPr marL="3199971" algn="l" defTabSz="457138" rtl="0" eaLnBrk="1" latinLnBrk="0" hangingPunct="1">
      <a:defRPr sz="1200" kern="1200">
        <a:solidFill>
          <a:schemeClr val="tx1"/>
        </a:solidFill>
        <a:latin typeface="+mn-lt"/>
        <a:ea typeface="+mn-ea"/>
        <a:cs typeface="+mn-cs"/>
      </a:defRPr>
    </a:lvl8pPr>
    <a:lvl9pPr marL="3657110" algn="l" defTabSz="45713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baseline="0" dirty="0"/>
              <a:t>To motivate my research, here is a paragraph I took from PubMed, which is an online repository for medical publications, and we want to extract information from it.</a:t>
            </a:r>
          </a:p>
          <a:p>
            <a:r>
              <a:rPr lang="en-US" altLang="zh-CN" baseline="0" dirty="0"/>
              <a:t>If you take 3 sec. to skim through: audience should agree that</a:t>
            </a:r>
            <a:r>
              <a:rPr lang="en-US" baseline="0" dirty="0"/>
              <a:t> this passage is somewhat obscure</a:t>
            </a:r>
          </a:p>
          <a:p>
            <a:r>
              <a:rPr lang="en-US" baseline="0" dirty="0"/>
              <a:t>And let’s see what information you can extract</a:t>
            </a:r>
          </a:p>
          <a:p>
            <a:endParaRPr lang="en-US" baseline="0" dirty="0"/>
          </a:p>
          <a:p>
            <a:r>
              <a:rPr lang="en-US" dirty="0"/>
              <a:t>Lead</a:t>
            </a:r>
            <a:r>
              <a:rPr lang="en-US" baseline="0" dirty="0"/>
              <a:t> to the goal of information extraction: extract structured knowledge from unstructured texts.</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3</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Independent classifiers can be used to solve sequence tagging problems, but the results will not be as accurate that’s why we use sequence labeling</a:t>
            </a:r>
          </a:p>
        </p:txBody>
      </p:sp>
      <p:sp>
        <p:nvSpPr>
          <p:cNvPr id="4" name="Slide Number Placeholder 3"/>
          <p:cNvSpPr>
            <a:spLocks noGrp="1"/>
          </p:cNvSpPr>
          <p:nvPr>
            <p:ph type="sldNum" sz="quarter" idx="5"/>
          </p:nvPr>
        </p:nvSpPr>
        <p:spPr/>
        <p:txBody>
          <a:bodyPr/>
          <a:lstStyle/>
          <a:p>
            <a:fld id="{02BF36F0-628B-A64E-979E-DB95F5FEEE3C}" type="slidenum">
              <a:rPr lang="en-US" smtClean="0"/>
              <a:t>30</a:t>
            </a:fld>
            <a:endParaRPr lang="en-US"/>
          </a:p>
        </p:txBody>
      </p:sp>
    </p:spTree>
    <p:extLst>
      <p:ext uri="{BB962C8B-B14F-4D97-AF65-F5344CB8AC3E}">
        <p14:creationId xmlns:p14="http://schemas.microsoft.com/office/powerpoint/2010/main" val="89254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is to find the probabilities of how many cones of ice cream you would eat on a cold day or a hot day</a:t>
            </a:r>
          </a:p>
          <a:p>
            <a:endParaRPr lang="en-US" dirty="0"/>
          </a:p>
          <a:p>
            <a:r>
              <a:rPr lang="en-US" dirty="0"/>
              <a:t>C </a:t>
            </a:r>
            <a:r>
              <a:rPr lang="en-US" dirty="0">
                <a:sym typeface="Wingdings" pitchFamily="2" charset="2"/>
              </a:rPr>
              <a:t> cold</a:t>
            </a:r>
          </a:p>
          <a:p>
            <a:r>
              <a:rPr lang="en-US" dirty="0">
                <a:sym typeface="Wingdings" pitchFamily="2" charset="2"/>
              </a:rPr>
              <a:t>H  Hot</a:t>
            </a:r>
          </a:p>
        </p:txBody>
      </p:sp>
      <p:sp>
        <p:nvSpPr>
          <p:cNvPr id="4" name="Slide Number Placeholder 3"/>
          <p:cNvSpPr>
            <a:spLocks noGrp="1"/>
          </p:cNvSpPr>
          <p:nvPr>
            <p:ph type="sldNum" sz="quarter" idx="5"/>
          </p:nvPr>
        </p:nvSpPr>
        <p:spPr/>
        <p:txBody>
          <a:bodyPr/>
          <a:lstStyle/>
          <a:p>
            <a:fld id="{02BF36F0-628B-A64E-979E-DB95F5FEEE3C}" type="slidenum">
              <a:rPr lang="en-US" smtClean="0"/>
              <a:t>32</a:t>
            </a:fld>
            <a:endParaRPr lang="en-US"/>
          </a:p>
        </p:txBody>
      </p:sp>
    </p:spTree>
    <p:extLst>
      <p:ext uri="{BB962C8B-B14F-4D97-AF65-F5344CB8AC3E}">
        <p14:creationId xmlns:p14="http://schemas.microsoft.com/office/powerpoint/2010/main" val="91135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good question. What is the difference between part of speech tagging and sequence labeling tagging? </a:t>
            </a:r>
          </a:p>
          <a:p>
            <a:endParaRPr lang="en-US" dirty="0"/>
          </a:p>
          <a:p>
            <a:r>
              <a:rPr lang="en-US" dirty="0"/>
              <a:t>The Viterbi algorithm that is being used in both is the same. However, the sequence labeling tagging is a machine learning model and we will model the parameters differently. </a:t>
            </a:r>
          </a:p>
          <a:p>
            <a:r>
              <a:rPr lang="en-US" dirty="0"/>
              <a:t>The Viterbi algorithm is an inference algorithm and not a learning algorithm</a:t>
            </a:r>
          </a:p>
        </p:txBody>
      </p:sp>
      <p:sp>
        <p:nvSpPr>
          <p:cNvPr id="4" name="Slide Number Placeholder 3"/>
          <p:cNvSpPr>
            <a:spLocks noGrp="1"/>
          </p:cNvSpPr>
          <p:nvPr>
            <p:ph type="sldNum" sz="quarter" idx="5"/>
          </p:nvPr>
        </p:nvSpPr>
        <p:spPr/>
        <p:txBody>
          <a:bodyPr/>
          <a:lstStyle/>
          <a:p>
            <a:fld id="{02BF36F0-628B-A64E-979E-DB95F5FEEE3C}" type="slidenum">
              <a:rPr lang="en-US" smtClean="0"/>
              <a:t>47</a:t>
            </a:fld>
            <a:endParaRPr lang="en-US"/>
          </a:p>
        </p:txBody>
      </p:sp>
    </p:spTree>
    <p:extLst>
      <p:ext uri="{BB962C8B-B14F-4D97-AF65-F5344CB8AC3E}">
        <p14:creationId xmlns:p14="http://schemas.microsoft.com/office/powerpoint/2010/main" val="383555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HMM, the diagram will be in the same, however, the arrow will be from t to w but NOT from w to to.</a:t>
            </a:r>
          </a:p>
          <a:p>
            <a:r>
              <a:rPr lang="en-US" dirty="0"/>
              <a:t>So HMM models, p(w | t) </a:t>
            </a:r>
            <a:r>
              <a:rPr lang="en-US" dirty="0">
                <a:sym typeface="Wingdings" pitchFamily="2" charset="2"/>
              </a:rPr>
              <a:t> LOOK THIS UP IN PREVIOUS NOTES</a:t>
            </a:r>
            <a:endParaRPr lang="en-US" dirty="0"/>
          </a:p>
          <a:p>
            <a:r>
              <a:rPr lang="en-US" dirty="0"/>
              <a:t>MEMM </a:t>
            </a:r>
            <a:r>
              <a:rPr lang="en-US" dirty="0" err="1"/>
              <a:t>modesl</a:t>
            </a:r>
            <a:r>
              <a:rPr lang="en-US" dirty="0"/>
              <a:t>, p(t | w) </a:t>
            </a:r>
            <a:r>
              <a:rPr lang="en-US" dirty="0">
                <a:sym typeface="Wingdings" pitchFamily="2" charset="2"/>
              </a:rPr>
              <a:t> LOOK THIS UP IN PREVIOUS NOTES</a:t>
            </a:r>
            <a:endParaRPr lang="en-US" dirty="0"/>
          </a:p>
        </p:txBody>
      </p:sp>
      <p:sp>
        <p:nvSpPr>
          <p:cNvPr id="4" name="Slide Number Placeholder 3"/>
          <p:cNvSpPr>
            <a:spLocks noGrp="1"/>
          </p:cNvSpPr>
          <p:nvPr>
            <p:ph type="sldNum" sz="quarter" idx="5"/>
          </p:nvPr>
        </p:nvSpPr>
        <p:spPr/>
        <p:txBody>
          <a:bodyPr/>
          <a:lstStyle/>
          <a:p>
            <a:fld id="{02BF36F0-628B-A64E-979E-DB95F5FEEE3C}" type="slidenum">
              <a:rPr lang="en-US" smtClean="0"/>
              <a:t>52</a:t>
            </a:fld>
            <a:endParaRPr lang="en-US"/>
          </a:p>
        </p:txBody>
      </p:sp>
    </p:spTree>
    <p:extLst>
      <p:ext uri="{BB962C8B-B14F-4D97-AF65-F5344CB8AC3E}">
        <p14:creationId xmlns:p14="http://schemas.microsoft.com/office/powerpoint/2010/main" val="321556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don’t have arrows. Meaning there is no independence! So in this model we don’t care about independence. We only care about compatibility</a:t>
            </a:r>
          </a:p>
        </p:txBody>
      </p:sp>
      <p:sp>
        <p:nvSpPr>
          <p:cNvPr id="4" name="Slide Number Placeholder 3"/>
          <p:cNvSpPr>
            <a:spLocks noGrp="1"/>
          </p:cNvSpPr>
          <p:nvPr>
            <p:ph type="sldNum" sz="quarter" idx="5"/>
          </p:nvPr>
        </p:nvSpPr>
        <p:spPr/>
        <p:txBody>
          <a:bodyPr/>
          <a:lstStyle/>
          <a:p>
            <a:fld id="{02BF36F0-628B-A64E-979E-DB95F5FEEE3C}" type="slidenum">
              <a:rPr lang="en-US" smtClean="0"/>
              <a:t>61</a:t>
            </a:fld>
            <a:endParaRPr lang="en-US"/>
          </a:p>
        </p:txBody>
      </p:sp>
    </p:spTree>
    <p:extLst>
      <p:ext uri="{BB962C8B-B14F-4D97-AF65-F5344CB8AC3E}">
        <p14:creationId xmlns:p14="http://schemas.microsoft.com/office/powerpoint/2010/main" val="2862268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F36F0-628B-A64E-979E-DB95F5FEEE3C}" type="slidenum">
              <a:rPr lang="en-US" smtClean="0"/>
              <a:t>62</a:t>
            </a:fld>
            <a:endParaRPr lang="en-US"/>
          </a:p>
        </p:txBody>
      </p:sp>
    </p:spTree>
    <p:extLst>
      <p:ext uri="{BB962C8B-B14F-4D97-AF65-F5344CB8AC3E}">
        <p14:creationId xmlns:p14="http://schemas.microsoft.com/office/powerpoint/2010/main" val="3408653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structured predictions, we want to make joint</a:t>
            </a:r>
            <a:r>
              <a:rPr lang="en-US" baseline="0" dirty="0"/>
              <a:t> predictions on a set of interdependent output variables.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interdependency can be modeled as a structure such as a linear chain , a tree, or a set of </a:t>
            </a:r>
            <a:r>
              <a:rPr lang="en-US" baseline="0" dirty="0" err="1"/>
              <a:t>multural</a:t>
            </a:r>
            <a:r>
              <a:rPr lang="en-US" baseline="0" dirty="0"/>
              <a:t>-dependent binary variables.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68</a:t>
            </a:fld>
            <a:endParaRPr lang="zh-TW" altLang="en-US"/>
          </a:p>
        </p:txBody>
      </p:sp>
    </p:spTree>
    <p:extLst>
      <p:ext uri="{BB962C8B-B14F-4D97-AF65-F5344CB8AC3E}">
        <p14:creationId xmlns:p14="http://schemas.microsoft.com/office/powerpoint/2010/main" val="1297323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in the </a:t>
            </a:r>
            <a:r>
              <a:rPr lang="en-US" baseline="0" dirty="0" err="1"/>
              <a:t>corefernece</a:t>
            </a:r>
            <a:r>
              <a:rPr lang="en-US" baseline="0" dirty="0"/>
              <a:t> resolution task, we can to design a scoring function …</a:t>
            </a:r>
            <a:endParaRPr lang="en-US" dirty="0"/>
          </a:p>
          <a:p>
            <a:r>
              <a:rPr lang="en-US" dirty="0"/>
              <a:t>For example, in </a:t>
            </a:r>
            <a:r>
              <a:rPr lang="en-US" dirty="0" err="1"/>
              <a:t>pos</a:t>
            </a:r>
            <a:r>
              <a:rPr lang="en-US" dirty="0"/>
              <a:t>, the input ,</a:t>
            </a:r>
            <a:r>
              <a:rPr lang="en-US" baseline="0" dirty="0"/>
              <a:t> .. Output .. </a:t>
            </a:r>
          </a:p>
          <a:p>
            <a:r>
              <a:rPr lang="en-US" baseline="0" dirty="0"/>
              <a:t>And the features can be generated from both words and tags. For example, we know a verb is usually followed by a noun phrase rather than another verb, So we can design this as a feature. Then system will learn a model form the data to assign this higher weight to verb-determent and lower weight to verb-verb pair. </a:t>
            </a:r>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69</a:t>
            </a:fld>
            <a:endParaRPr lang="zh-TW" altLang="en-US"/>
          </a:p>
        </p:txBody>
      </p:sp>
    </p:spTree>
    <p:extLst>
      <p:ext uri="{BB962C8B-B14F-4D97-AF65-F5344CB8AC3E}">
        <p14:creationId xmlns:p14="http://schemas.microsoft.com/office/powerpoint/2010/main" val="25611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A192C8-4EB9-4A20-9BF1-A069982117B6}" type="slidenum">
              <a:rPr lang="zh-TW" altLang="en-US" smtClean="0"/>
              <a:pPr/>
              <a:t>70</a:t>
            </a:fld>
            <a:endParaRPr lang="zh-TW" altLang="en-US"/>
          </a:p>
        </p:txBody>
      </p:sp>
    </p:spTree>
    <p:extLst>
      <p:ext uri="{BB962C8B-B14F-4D97-AF65-F5344CB8AC3E}">
        <p14:creationId xmlns:p14="http://schemas.microsoft.com/office/powerpoint/2010/main" val="1052018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BF36F0-628B-A64E-979E-DB95F5FEEE3C}" type="slidenum">
              <a:rPr lang="en-US" smtClean="0"/>
              <a:t>71</a:t>
            </a:fld>
            <a:endParaRPr lang="en-US"/>
          </a:p>
        </p:txBody>
      </p:sp>
    </p:spTree>
    <p:extLst>
      <p:ext uri="{BB962C8B-B14F-4D97-AF65-F5344CB8AC3E}">
        <p14:creationId xmlns:p14="http://schemas.microsoft.com/office/powerpoint/2010/main" val="188717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First,</a:t>
            </a:r>
            <a:r>
              <a:rPr lang="en-US" baseline="0" dirty="0"/>
              <a:t> you will notice some technical terms (entities) from the texts. </a:t>
            </a:r>
          </a:p>
          <a:p>
            <a:r>
              <a:rPr lang="en-US" baseline="0" dirty="0"/>
              <a:t>They are termed as entities, which associate with some concrete concepts that are important in forming knowledge. The entities in different domain may care about different entities, such as… Later on in the talk, I will give more details on how we do entity extraction, which involves detecting entity boundaries and predicting entity types. Here I use different color to denote different entity types. Introduce each entity…</a:t>
            </a:r>
            <a:endParaRPr lang="en-US" dirty="0"/>
          </a:p>
          <a:p>
            <a:r>
              <a:rPr lang="en-US" dirty="0"/>
              <a:t>There are also</a:t>
            </a:r>
            <a:r>
              <a:rPr lang="en-US" baseline="0" dirty="0"/>
              <a:t> relations between the entities. (binary relations, nary relations). I will also explain how to do entity extraction later in this talk. </a:t>
            </a:r>
          </a:p>
          <a:p>
            <a:r>
              <a:rPr lang="en-US" altLang="zh-CN" baseline="0" dirty="0"/>
              <a:t>Y</a:t>
            </a:r>
            <a:r>
              <a:rPr lang="en-US" baseline="0" dirty="0"/>
              <a:t>ou can see that entit</a:t>
            </a:r>
            <a:r>
              <a:rPr lang="en-US" altLang="zh-CN" baseline="0" dirty="0"/>
              <a:t>ies</a:t>
            </a:r>
            <a:r>
              <a:rPr lang="en-US" baseline="0" dirty="0"/>
              <a:t> and relation extractions are two essential elements that constitute knowledge.</a:t>
            </a:r>
            <a:endParaRPr lang="en-US" dirty="0"/>
          </a:p>
        </p:txBody>
      </p:sp>
      <p:sp>
        <p:nvSpPr>
          <p:cNvPr id="4" name="Slide Number Placeholder 3"/>
          <p:cNvSpPr>
            <a:spLocks noGrp="1"/>
          </p:cNvSpPr>
          <p:nvPr>
            <p:ph type="sldNum" sz="quarter" idx="10"/>
          </p:nvPr>
        </p:nvSpPr>
        <p:spPr/>
        <p:txBody>
          <a:bodyPr/>
          <a:lstStyle/>
          <a:p>
            <a:fld id="{2B4BA2FD-7284-C74C-903E-C574E69286B4}" type="slidenum">
              <a:rPr lang="en-US" smtClean="0"/>
              <a:t>4</a:t>
            </a:fld>
            <a:endParaRPr lang="en-US"/>
          </a:p>
        </p:txBody>
      </p:sp>
    </p:spTree>
    <p:extLst>
      <p:ext uri="{BB962C8B-B14F-4D97-AF65-F5344CB8AC3E}">
        <p14:creationId xmlns:p14="http://schemas.microsoft.com/office/powerpoint/2010/main" val="422007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Next we might classify this post as a PRODUCT RELEASE event.</a:t>
            </a:r>
          </a:p>
          <a:p>
            <a:r>
              <a:rPr lang="en-US" baseline="0" dirty="0"/>
              <a:t>We might also have a pre-defined idea that product release events involve a company, a product, a date on which the product is released, the price and the geographical region where it is being released.</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8</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a:t>And so the information extraction task is to fill in the fields for the event.</a:t>
            </a:r>
          </a:p>
          <a:p>
            <a:r>
              <a:rPr lang="en-US" baseline="0" dirty="0"/>
              <a:t>So you could imagine many events mentioned on Twitter which fit this general schema.</a:t>
            </a:r>
          </a:p>
          <a:p>
            <a:endParaRPr lang="en-US" baseline="0" dirty="0"/>
          </a:p>
          <a:p>
            <a:r>
              <a:rPr lang="en-US" baseline="0" dirty="0"/>
              <a:t>If we can automatically convert tweets into database rows like this, then we can do SQL-like queries and higher-level data mining and analysis on top of this that wasn’t possible by just directly looking at the text.</a:t>
            </a:r>
          </a:p>
          <a:p>
            <a:endParaRPr lang="en-US" dirty="0"/>
          </a:p>
        </p:txBody>
      </p:sp>
      <p:sp>
        <p:nvSpPr>
          <p:cNvPr id="4" name="Slide Number Placeholder 3"/>
          <p:cNvSpPr>
            <a:spLocks noGrp="1"/>
          </p:cNvSpPr>
          <p:nvPr>
            <p:ph type="sldNum" sz="quarter" idx="10"/>
          </p:nvPr>
        </p:nvSpPr>
        <p:spPr/>
        <p:txBody>
          <a:bodyPr/>
          <a:lstStyle/>
          <a:p>
            <a:fld id="{2FCDF864-ABF2-BC4F-9DBE-44EDB8129BF2}" type="slidenum">
              <a:rPr lang="en-US" smtClean="0"/>
              <a:t>9</a:t>
            </a:fld>
            <a:endParaRPr lang="en-US"/>
          </a:p>
        </p:txBody>
      </p:sp>
    </p:spTree>
    <p:extLst>
      <p:ext uri="{BB962C8B-B14F-4D97-AF65-F5344CB8AC3E}">
        <p14:creationId xmlns:p14="http://schemas.microsoft.com/office/powerpoint/2010/main" val="125594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goal of information extraction is to extrac</a:t>
            </a:r>
            <a:r>
              <a:rPr lang="en-US" baseline="0" dirty="0"/>
              <a:t>t </a:t>
            </a:r>
            <a:r>
              <a:rPr lang="en-US" sz="1200" i="1" dirty="0"/>
              <a:t>structured</a:t>
            </a:r>
            <a:r>
              <a:rPr lang="en-US" sz="1200" dirty="0"/>
              <a:t> knowledge from unstructured texts,</a:t>
            </a:r>
            <a:r>
              <a:rPr lang="en-US" sz="1200" baseline="0" dirty="0"/>
              <a:t> such that both computer and human can easily access to these information through AI agent, search tools, etc.</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a:t>Make knowledge (more) accessible to computers.</a:t>
            </a:r>
          </a:p>
          <a:p>
            <a:pPr marL="0" marR="0" lvl="2" indent="0" algn="l" defTabSz="457200" rtl="0" eaLnBrk="1" fontAlgn="auto" latinLnBrk="0" hangingPunct="1">
              <a:lnSpc>
                <a:spcPct val="100000"/>
              </a:lnSpc>
              <a:spcBef>
                <a:spcPts val="0"/>
              </a:spcBef>
              <a:spcAft>
                <a:spcPts val="0"/>
              </a:spcAft>
              <a:buClrTx/>
              <a:buSzTx/>
              <a:buFontTx/>
              <a:buNone/>
              <a:tabLst/>
              <a:defRPr/>
            </a:pPr>
            <a:r>
              <a:rPr lang="en-US" dirty="0"/>
              <a:t>Help humans efficiently process massive amounts of information.</a:t>
            </a:r>
          </a:p>
        </p:txBody>
      </p:sp>
      <p:sp>
        <p:nvSpPr>
          <p:cNvPr id="4" name="Slide Number Placeholder 3"/>
          <p:cNvSpPr>
            <a:spLocks noGrp="1"/>
          </p:cNvSpPr>
          <p:nvPr>
            <p:ph type="sldNum" sz="quarter" idx="10"/>
          </p:nvPr>
        </p:nvSpPr>
        <p:spPr/>
        <p:txBody>
          <a:bodyPr/>
          <a:lstStyle/>
          <a:p>
            <a:fld id="{2B4BA2FD-7284-C74C-903E-C574E69286B4}" type="slidenum">
              <a:rPr lang="en-US" smtClean="0"/>
              <a:t>10</a:t>
            </a:fld>
            <a:endParaRPr lang="en-US"/>
          </a:p>
        </p:txBody>
      </p:sp>
    </p:spTree>
    <p:extLst>
      <p:ext uri="{BB962C8B-B14F-4D97-AF65-F5344CB8AC3E}">
        <p14:creationId xmlns:p14="http://schemas.microsoft.com/office/powerpoint/2010/main" val="353452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 goal of IE is to extract</a:t>
            </a:r>
            <a:r>
              <a:rPr lang="en-US" baseline="0" dirty="0"/>
              <a:t> structured knowledge from unstructured text.</a:t>
            </a:r>
          </a:p>
          <a:p>
            <a:r>
              <a:rPr lang="en-US" baseline="0" dirty="0"/>
              <a:t>There are many domains that the structured knowledge can be extracted from.</a:t>
            </a:r>
            <a:endParaRPr lang="en-US" dirty="0"/>
          </a:p>
        </p:txBody>
      </p:sp>
      <p:sp>
        <p:nvSpPr>
          <p:cNvPr id="4" name="Slide Number Placeholder 3"/>
          <p:cNvSpPr>
            <a:spLocks noGrp="1"/>
          </p:cNvSpPr>
          <p:nvPr>
            <p:ph type="sldNum" sz="quarter" idx="10"/>
          </p:nvPr>
        </p:nvSpPr>
        <p:spPr/>
        <p:txBody>
          <a:bodyPr/>
          <a:lstStyle/>
          <a:p>
            <a:fld id="{D88769C3-7167-6641-877F-604486D7C002}" type="slidenum">
              <a:rPr lang="en-US" smtClean="0"/>
              <a:t>12</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200" b="0" dirty="0">
                <a:solidFill>
                  <a:srgbClr val="001EB8"/>
                </a:solidFill>
              </a:rPr>
              <a:t>Structured knowledge is what enables AI systems to detect</a:t>
            </a:r>
            <a:r>
              <a:rPr lang="en-US" altLang="zh-CN" sz="1200" b="0" baseline="0" dirty="0">
                <a:solidFill>
                  <a:srgbClr val="001EB8"/>
                </a:solidFill>
              </a:rPr>
              <a:t> important event that can help predict the stock price</a:t>
            </a:r>
            <a:r>
              <a:rPr lang="en-US" altLang="zh-CN" sz="1200" b="0" dirty="0">
                <a:solidFill>
                  <a:srgbClr val="001EB8"/>
                </a:solidFill>
              </a:rPr>
              <a:t>, or even to be able to answer Jeopardy questions at a superhuman level or find new combinations of drugs to fight cancer</a:t>
            </a:r>
          </a:p>
          <a:p>
            <a:endParaRPr lang="en-US" altLang="zh-CN" sz="1200" dirty="0"/>
          </a:p>
        </p:txBody>
      </p:sp>
      <p:sp>
        <p:nvSpPr>
          <p:cNvPr id="4" name="Slide Number Placeholder 3"/>
          <p:cNvSpPr>
            <a:spLocks noGrp="1"/>
          </p:cNvSpPr>
          <p:nvPr>
            <p:ph type="sldNum" sz="quarter" idx="10"/>
          </p:nvPr>
        </p:nvSpPr>
        <p:spPr/>
        <p:txBody>
          <a:bodyPr/>
          <a:lstStyle/>
          <a:p>
            <a:fld id="{D88769C3-7167-6641-877F-604486D7C002}" type="slidenum">
              <a:rPr lang="en-US" smtClean="0"/>
              <a:t>13</a:t>
            </a:fld>
            <a:endParaRPr lang="en-US"/>
          </a:p>
        </p:txBody>
      </p:sp>
    </p:spTree>
    <p:extLst>
      <p:ext uri="{BB962C8B-B14F-4D97-AF65-F5344CB8AC3E}">
        <p14:creationId xmlns:p14="http://schemas.microsoft.com/office/powerpoint/2010/main" val="3909255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about BIO encoding because it provides more information that is going to be useful when it comes to tagging.</a:t>
            </a:r>
          </a:p>
        </p:txBody>
      </p:sp>
      <p:sp>
        <p:nvSpPr>
          <p:cNvPr id="4" name="Slide Number Placeholder 3"/>
          <p:cNvSpPr>
            <a:spLocks noGrp="1"/>
          </p:cNvSpPr>
          <p:nvPr>
            <p:ph type="sldNum" sz="quarter" idx="5"/>
          </p:nvPr>
        </p:nvSpPr>
        <p:spPr/>
        <p:txBody>
          <a:bodyPr/>
          <a:lstStyle/>
          <a:p>
            <a:fld id="{02BF36F0-628B-A64E-979E-DB95F5FEEE3C}" type="slidenum">
              <a:rPr lang="en-US" smtClean="0"/>
              <a:t>26</a:t>
            </a:fld>
            <a:endParaRPr lang="en-US"/>
          </a:p>
        </p:txBody>
      </p:sp>
    </p:spTree>
    <p:extLst>
      <p:ext uri="{BB962C8B-B14F-4D97-AF65-F5344CB8AC3E}">
        <p14:creationId xmlns:p14="http://schemas.microsoft.com/office/powerpoint/2010/main" val="209603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F36F0-628B-A64E-979E-DB95F5FEEE3C}" type="slidenum">
              <a:rPr lang="en-US" smtClean="0"/>
              <a:t>27</a:t>
            </a:fld>
            <a:endParaRPr lang="en-US"/>
          </a:p>
        </p:txBody>
      </p:sp>
    </p:spTree>
    <p:extLst>
      <p:ext uri="{BB962C8B-B14F-4D97-AF65-F5344CB8AC3E}">
        <p14:creationId xmlns:p14="http://schemas.microsoft.com/office/powerpoint/2010/main" val="3344439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8" indent="0" algn="ctr">
              <a:buNone/>
              <a:defRPr>
                <a:solidFill>
                  <a:schemeClr val="tx1">
                    <a:tint val="75000"/>
                  </a:schemeClr>
                </a:solidFill>
              </a:defRPr>
            </a:lvl2pPr>
            <a:lvl3pPr marL="914278" indent="0" algn="ctr">
              <a:buNone/>
              <a:defRPr>
                <a:solidFill>
                  <a:schemeClr val="tx1">
                    <a:tint val="75000"/>
                  </a:schemeClr>
                </a:solidFill>
              </a:defRPr>
            </a:lvl3pPr>
            <a:lvl4pPr marL="1371416" indent="0" algn="ctr">
              <a:buNone/>
              <a:defRPr>
                <a:solidFill>
                  <a:schemeClr val="tx1">
                    <a:tint val="75000"/>
                  </a:schemeClr>
                </a:solidFill>
              </a:defRPr>
            </a:lvl4pPr>
            <a:lvl5pPr marL="1828555" indent="0" algn="ctr">
              <a:buNone/>
              <a:defRPr>
                <a:solidFill>
                  <a:schemeClr val="tx1">
                    <a:tint val="75000"/>
                  </a:schemeClr>
                </a:solidFill>
              </a:defRPr>
            </a:lvl5pPr>
            <a:lvl6pPr marL="2285694" indent="0" algn="ctr">
              <a:buNone/>
              <a:defRPr>
                <a:solidFill>
                  <a:schemeClr val="tx1">
                    <a:tint val="75000"/>
                  </a:schemeClr>
                </a:solidFill>
              </a:defRPr>
            </a:lvl6pPr>
            <a:lvl7pPr marL="2742833" indent="0" algn="ctr">
              <a:buNone/>
              <a:defRPr>
                <a:solidFill>
                  <a:schemeClr val="tx1">
                    <a:tint val="75000"/>
                  </a:schemeClr>
                </a:solidFill>
              </a:defRPr>
            </a:lvl7pPr>
            <a:lvl8pPr marL="3199971" indent="0" algn="ctr">
              <a:buNone/>
              <a:defRPr>
                <a:solidFill>
                  <a:schemeClr val="tx1">
                    <a:tint val="75000"/>
                  </a:schemeClr>
                </a:solidFill>
              </a:defRPr>
            </a:lvl8pPr>
            <a:lvl9pPr marL="365711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D84432-943F-2B4E-BC8E-7DE6A99E95F2}" type="datetime1">
              <a:rPr lang="en-US" smtClean="0"/>
              <a:t>10/19/18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987635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452173-0EED-164C-B3F2-8C962A84E3E0}" type="datetime1">
              <a:rPr lang="en-US" smtClean="0"/>
              <a:t>10/19/18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84312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7615" y="274644"/>
            <a:ext cx="274161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1" y="274644"/>
            <a:ext cx="807561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51BE5F-1461-454D-BA86-21E0A5AC2FF7}" type="datetime1">
              <a:rPr lang="en-US" smtClean="0"/>
              <a:t>10/19/18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086372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atin typeface="Verdana" panose="020B0604030504040204" pitchFamily="34" charset="0"/>
                <a:ea typeface="Verdana" panose="020B0604030504040204" pitchFamily="34" charset="0"/>
                <a:cs typeface="Verdana" panose="020B0604030504040204" pitchFamily="34"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lvl1pPr>
              <a:defRPr b="0">
                <a:latin typeface="Times New Roman" panose="02020603050405020304" pitchFamily="18" charset="0"/>
                <a:ea typeface="Verdana" panose="020B0604030504040204" pitchFamily="34" charset="0"/>
                <a:cs typeface="Times New Roman" panose="02020603050405020304" pitchFamily="18" charset="0"/>
              </a:defRPr>
            </a:lvl1pPr>
            <a:lvl2pPr>
              <a:defRPr>
                <a:latin typeface="Times New Roman" panose="02020603050405020304" pitchFamily="18" charset="0"/>
                <a:ea typeface="Verdana" panose="020B0604030504040204" pitchFamily="34" charset="0"/>
                <a:cs typeface="Times New Roman" panose="02020603050405020304" pitchFamily="18" charset="0"/>
              </a:defRPr>
            </a:lvl2pPr>
            <a:lvl3pPr>
              <a:defRPr sz="2000">
                <a:latin typeface="Times New Roman" panose="02020603050405020304" pitchFamily="18" charset="0"/>
                <a:ea typeface="Verdana" panose="020B0604030504040204" pitchFamily="34" charset="0"/>
                <a:cs typeface="Times New Roman" panose="02020603050405020304" pitchFamily="18" charset="0"/>
              </a:defRPr>
            </a:lvl3pPr>
            <a:lvl4pPr>
              <a:defRPr>
                <a:latin typeface="Times New Roman" panose="02020603050405020304" pitchFamily="18" charset="0"/>
                <a:ea typeface="Verdana" panose="020B0604030504040204" pitchFamily="34" charset="0"/>
                <a:cs typeface="Times New Roman" panose="02020603050405020304" pitchFamily="18" charset="0"/>
              </a:defRPr>
            </a:lvl4pPr>
            <a:lvl5pPr>
              <a:defRPr>
                <a:latin typeface="Times New Roman" panose="02020603050405020304" pitchFamily="18" charset="0"/>
                <a:ea typeface="Verdana" panose="020B0604030504040204" pitchFamily="34" charset="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10" name="Date Placeholder 9"/>
          <p:cNvSpPr>
            <a:spLocks noGrp="1"/>
          </p:cNvSpPr>
          <p:nvPr>
            <p:ph type="dt" sz="half" idx="10"/>
          </p:nvPr>
        </p:nvSpPr>
        <p:spPr>
          <a:xfrm>
            <a:off x="5004048" y="6553200"/>
            <a:ext cx="30480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85B7E0F7-507F-FF48-AFEB-3F6ABDDD9375}" type="datetime1">
              <a:rPr lang="en-US" altLang="zh-TW" smtClean="0"/>
              <a:t>10/19/18</a:t>
            </a:fld>
            <a:endParaRPr lang="zh-TW" altLang="en-US" dirty="0"/>
          </a:p>
        </p:txBody>
      </p:sp>
      <p:sp>
        <p:nvSpPr>
          <p:cNvPr id="11" name="Footer Placeholder 10"/>
          <p:cNvSpPr>
            <a:spLocks noGrp="1"/>
          </p:cNvSpPr>
          <p:nvPr>
            <p:ph type="ftr" sz="quarter" idx="11"/>
          </p:nvPr>
        </p:nvSpPr>
        <p:spPr>
          <a:xfrm>
            <a:off x="5004048" y="6248400"/>
            <a:ext cx="40386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ltLang="zh-TW"/>
              <a:t>Kai-Wei Chang </a:t>
            </a:r>
            <a:endParaRPr lang="zh-TW" altLang="en-US" dirty="0"/>
          </a:p>
        </p:txBody>
      </p:sp>
      <p:sp>
        <p:nvSpPr>
          <p:cNvPr id="12" name="Slide Number Placeholder 11"/>
          <p:cNvSpPr>
            <a:spLocks noGrp="1"/>
          </p:cNvSpPr>
          <p:nvPr>
            <p:ph type="sldNum" sz="quarter" idx="12"/>
          </p:nvPr>
        </p:nvSpPr>
        <p:spPr>
          <a:xfrm>
            <a:off x="8128248" y="6553200"/>
            <a:ext cx="914400" cy="2286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fld id="{AF71DC22-0103-4060-B7D8-ECD9AE0F749D}" type="slidenum">
              <a:rPr lang="zh-TW" altLang="en-US" smtClean="0"/>
              <a:pPr/>
              <a:t>‹#›</a:t>
            </a:fld>
            <a:endParaRPr lang="zh-TW" altLang="en-US"/>
          </a:p>
        </p:txBody>
      </p:sp>
    </p:spTree>
    <p:extLst>
      <p:ext uri="{BB962C8B-B14F-4D97-AF65-F5344CB8AC3E}">
        <p14:creationId xmlns:p14="http://schemas.microsoft.com/office/powerpoint/2010/main" val="7534980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C3DDD9-5CB4-4541-9EE4-C343919C930A}" type="datetime1">
              <a:rPr lang="en-US" smtClean="0"/>
              <a:t>10/19/18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53574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138" indent="0">
              <a:buNone/>
              <a:defRPr sz="1800">
                <a:solidFill>
                  <a:schemeClr val="tx1">
                    <a:tint val="75000"/>
                  </a:schemeClr>
                </a:solidFill>
              </a:defRPr>
            </a:lvl2pPr>
            <a:lvl3pPr marL="914278" indent="0">
              <a:buNone/>
              <a:defRPr sz="1600">
                <a:solidFill>
                  <a:schemeClr val="tx1">
                    <a:tint val="75000"/>
                  </a:schemeClr>
                </a:solidFill>
              </a:defRPr>
            </a:lvl3pPr>
            <a:lvl4pPr marL="1371416" indent="0">
              <a:buNone/>
              <a:defRPr sz="1400">
                <a:solidFill>
                  <a:schemeClr val="tx1">
                    <a:tint val="75000"/>
                  </a:schemeClr>
                </a:solidFill>
              </a:defRPr>
            </a:lvl4pPr>
            <a:lvl5pPr marL="1828555" indent="0">
              <a:buNone/>
              <a:defRPr sz="1400">
                <a:solidFill>
                  <a:schemeClr val="tx1">
                    <a:tint val="75000"/>
                  </a:schemeClr>
                </a:solidFill>
              </a:defRPr>
            </a:lvl5pPr>
            <a:lvl6pPr marL="2285694" indent="0">
              <a:buNone/>
              <a:defRPr sz="1400">
                <a:solidFill>
                  <a:schemeClr val="tx1">
                    <a:tint val="75000"/>
                  </a:schemeClr>
                </a:solidFill>
              </a:defRPr>
            </a:lvl6pPr>
            <a:lvl7pPr marL="2742833" indent="0">
              <a:buNone/>
              <a:defRPr sz="1400">
                <a:solidFill>
                  <a:schemeClr val="tx1">
                    <a:tint val="75000"/>
                  </a:schemeClr>
                </a:solidFill>
              </a:defRPr>
            </a:lvl7pPr>
            <a:lvl8pPr marL="3199971" indent="0">
              <a:buNone/>
              <a:defRPr sz="1400">
                <a:solidFill>
                  <a:schemeClr val="tx1">
                    <a:tint val="75000"/>
                  </a:schemeClr>
                </a:solidFill>
              </a:defRPr>
            </a:lvl8pPr>
            <a:lvl9pPr marL="365711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AA66B-9850-0B4D-A01E-F2FA33491D2C}" type="datetime1">
              <a:rPr lang="en-US" smtClean="0"/>
              <a:t>10/19/18</a:t>
            </a:fld>
            <a:endParaRPr lang="en-US"/>
          </a:p>
        </p:txBody>
      </p:sp>
      <p:sp>
        <p:nvSpPr>
          <p:cNvPr id="5" name="Footer Placeholder 4"/>
          <p:cNvSpPr>
            <a:spLocks noGrp="1"/>
          </p:cNvSpPr>
          <p:nvPr>
            <p:ph type="ftr" sz="quarter" idx="11"/>
          </p:nvPr>
        </p:nvSpPr>
        <p:spPr/>
        <p:txBody>
          <a:bodyPr/>
          <a:lstStyle/>
          <a:p>
            <a:r>
              <a:rPr lang="ro-RO"/>
              <a:t>Kai-Wei Chang </a:t>
            </a:r>
            <a:endParaRPr lang="en-US"/>
          </a:p>
        </p:txBody>
      </p:sp>
      <p:sp>
        <p:nvSpPr>
          <p:cNvPr id="6" name="Slide Number Placeholder 5"/>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417882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3" y="1600206"/>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5" y="1600206"/>
            <a:ext cx="5408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E25260-A379-F14C-B52F-CEB28428CB77}" type="datetime1">
              <a:rPr lang="en-US" smtClean="0"/>
              <a:t>10/19/18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56517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38" indent="0">
              <a:buNone/>
              <a:defRPr sz="2000" b="1"/>
            </a:lvl2pPr>
            <a:lvl3pPr marL="914278" indent="0">
              <a:buNone/>
              <a:defRPr sz="1800" b="1"/>
            </a:lvl3pPr>
            <a:lvl4pPr marL="1371416" indent="0">
              <a:buNone/>
              <a:defRPr sz="1600" b="1"/>
            </a:lvl4pPr>
            <a:lvl5pPr marL="1828555" indent="0">
              <a:buNone/>
              <a:defRPr sz="1600" b="1"/>
            </a:lvl5pPr>
            <a:lvl6pPr marL="2285694" indent="0">
              <a:buNone/>
              <a:defRPr sz="1600" b="1"/>
            </a:lvl6pPr>
            <a:lvl7pPr marL="2742833" indent="0">
              <a:buNone/>
              <a:defRPr sz="1600" b="1"/>
            </a:lvl7pPr>
            <a:lvl8pPr marL="3199971" indent="0">
              <a:buNone/>
              <a:defRPr sz="1600" b="1"/>
            </a:lvl8pPr>
            <a:lvl9pPr marL="365711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E56491-E683-9647-94CC-B9A5FFADA4D3}" type="datetime1">
              <a:rPr lang="en-US" smtClean="0"/>
              <a:t>10/19/18</a:t>
            </a:fld>
            <a:endParaRPr lang="en-US"/>
          </a:p>
        </p:txBody>
      </p:sp>
      <p:sp>
        <p:nvSpPr>
          <p:cNvPr id="8" name="Footer Placeholder 7"/>
          <p:cNvSpPr>
            <a:spLocks noGrp="1"/>
          </p:cNvSpPr>
          <p:nvPr>
            <p:ph type="ftr" sz="quarter" idx="11"/>
          </p:nvPr>
        </p:nvSpPr>
        <p:spPr/>
        <p:txBody>
          <a:bodyPr/>
          <a:lstStyle/>
          <a:p>
            <a:r>
              <a:rPr lang="ro-RO"/>
              <a:t>Kai-Wei Chang </a:t>
            </a:r>
            <a:endParaRPr lang="en-US"/>
          </a:p>
        </p:txBody>
      </p:sp>
      <p:sp>
        <p:nvSpPr>
          <p:cNvPr id="9" name="Slide Number Placeholder 8"/>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62002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F3B178-4A90-6F4B-A4D3-44CF473D606D}" type="datetime1">
              <a:rPr lang="en-US" smtClean="0"/>
              <a:t>10/19/18</a:t>
            </a:fld>
            <a:endParaRPr lang="en-US"/>
          </a:p>
        </p:txBody>
      </p:sp>
      <p:sp>
        <p:nvSpPr>
          <p:cNvPr id="4" name="Footer Placeholder 3"/>
          <p:cNvSpPr>
            <a:spLocks noGrp="1"/>
          </p:cNvSpPr>
          <p:nvPr>
            <p:ph type="ftr" sz="quarter" idx="11"/>
          </p:nvPr>
        </p:nvSpPr>
        <p:spPr/>
        <p:txBody>
          <a:bodyPr/>
          <a:lstStyle/>
          <a:p>
            <a:r>
              <a:rPr lang="ro-RO"/>
              <a:t>Kai-Wei Chang </a:t>
            </a:r>
            <a:endParaRPr lang="en-US"/>
          </a:p>
        </p:txBody>
      </p:sp>
      <p:sp>
        <p:nvSpPr>
          <p:cNvPr id="5" name="Slide Number Placeholder 4"/>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37522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32553-997E-1B42-8EE0-77FF53C87DC4}" type="datetime1">
              <a:rPr lang="en-US" smtClean="0"/>
              <a:t>10/19/18</a:t>
            </a:fld>
            <a:endParaRPr lang="en-US"/>
          </a:p>
        </p:txBody>
      </p:sp>
      <p:sp>
        <p:nvSpPr>
          <p:cNvPr id="3" name="Footer Placeholder 2"/>
          <p:cNvSpPr>
            <a:spLocks noGrp="1"/>
          </p:cNvSpPr>
          <p:nvPr>
            <p:ph type="ftr" sz="quarter" idx="11"/>
          </p:nvPr>
        </p:nvSpPr>
        <p:spPr/>
        <p:txBody>
          <a:bodyPr/>
          <a:lstStyle/>
          <a:p>
            <a:r>
              <a:rPr lang="ro-RO"/>
              <a:t>Kai-Wei Chang </a:t>
            </a:r>
            <a:endParaRPr lang="en-US"/>
          </a:p>
        </p:txBody>
      </p:sp>
      <p:sp>
        <p:nvSpPr>
          <p:cNvPr id="4" name="Slide Number Placeholder 3"/>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3312579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A4AB8A-A217-8545-AF99-019A5D20447D}" type="datetime1">
              <a:rPr lang="en-US" smtClean="0"/>
              <a:t>10/19/18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157162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8" indent="0">
              <a:buNone/>
              <a:defRPr sz="2800"/>
            </a:lvl2pPr>
            <a:lvl3pPr marL="914278" indent="0">
              <a:buNone/>
              <a:defRPr sz="2400"/>
            </a:lvl3pPr>
            <a:lvl4pPr marL="1371416" indent="0">
              <a:buNone/>
              <a:defRPr sz="2000"/>
            </a:lvl4pPr>
            <a:lvl5pPr marL="1828555" indent="0">
              <a:buNone/>
              <a:defRPr sz="2000"/>
            </a:lvl5pPr>
            <a:lvl6pPr marL="2285694" indent="0">
              <a:buNone/>
              <a:defRPr sz="2000"/>
            </a:lvl6pPr>
            <a:lvl7pPr marL="2742833" indent="0">
              <a:buNone/>
              <a:defRPr sz="2000"/>
            </a:lvl7pPr>
            <a:lvl8pPr marL="3199971" indent="0">
              <a:buNone/>
              <a:defRPr sz="2000"/>
            </a:lvl8pPr>
            <a:lvl9pPr marL="365711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38" indent="0">
              <a:buNone/>
              <a:defRPr sz="1200"/>
            </a:lvl2pPr>
            <a:lvl3pPr marL="914278" indent="0">
              <a:buNone/>
              <a:defRPr sz="1000"/>
            </a:lvl3pPr>
            <a:lvl4pPr marL="1371416" indent="0">
              <a:buNone/>
              <a:defRPr sz="900"/>
            </a:lvl4pPr>
            <a:lvl5pPr marL="1828555" indent="0">
              <a:buNone/>
              <a:defRPr sz="900"/>
            </a:lvl5pPr>
            <a:lvl6pPr marL="2285694" indent="0">
              <a:buNone/>
              <a:defRPr sz="900"/>
            </a:lvl6pPr>
            <a:lvl7pPr marL="2742833" indent="0">
              <a:buNone/>
              <a:defRPr sz="900"/>
            </a:lvl7pPr>
            <a:lvl8pPr marL="3199971" indent="0">
              <a:buNone/>
              <a:defRPr sz="900"/>
            </a:lvl8pPr>
            <a:lvl9pPr marL="365711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05E52F-BE88-5646-8DA0-B5E294669537}" type="datetime1">
              <a:rPr lang="en-US" smtClean="0"/>
              <a:t>10/19/18</a:t>
            </a:fld>
            <a:endParaRPr lang="en-US"/>
          </a:p>
        </p:txBody>
      </p:sp>
      <p:sp>
        <p:nvSpPr>
          <p:cNvPr id="6" name="Footer Placeholder 5"/>
          <p:cNvSpPr>
            <a:spLocks noGrp="1"/>
          </p:cNvSpPr>
          <p:nvPr>
            <p:ph type="ftr" sz="quarter" idx="11"/>
          </p:nvPr>
        </p:nvSpPr>
        <p:spPr/>
        <p:txBody>
          <a:bodyPr/>
          <a:lstStyle/>
          <a:p>
            <a:r>
              <a:rPr lang="ro-RO"/>
              <a:t>Kai-Wei Chang </a:t>
            </a:r>
            <a:endParaRPr lang="en-US"/>
          </a:p>
        </p:txBody>
      </p:sp>
      <p:sp>
        <p:nvSpPr>
          <p:cNvPr id="7" name="Slide Number Placeholder 6"/>
          <p:cNvSpPr>
            <a:spLocks noGrp="1"/>
          </p:cNvSpPr>
          <p:nvPr>
            <p:ph type="sldNum" sz="quarter" idx="12"/>
          </p:nvPr>
        </p:nvSpPr>
        <p:spPr/>
        <p:txBody>
          <a:bodyPr/>
          <a:lstStyle/>
          <a:p>
            <a:fld id="{E216AE2C-6153-E049-95F5-80F0548C7BC8}" type="slidenum">
              <a:rPr lang="en-US" smtClean="0"/>
              <a:t>‹#›</a:t>
            </a:fld>
            <a:endParaRPr lang="en-US"/>
          </a:p>
        </p:txBody>
      </p:sp>
    </p:spTree>
    <p:extLst>
      <p:ext uri="{BB962C8B-B14F-4D97-AF65-F5344CB8AC3E}">
        <p14:creationId xmlns:p14="http://schemas.microsoft.com/office/powerpoint/2010/main" val="274205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0" cy="1143000"/>
          </a:xfrm>
          <a:prstGeom prst="rect">
            <a:avLst/>
          </a:prstGeom>
        </p:spPr>
        <p:txBody>
          <a:bodyPr vert="horz" lIns="91428" tIns="45714" rIns="91428" bIns="45714" rtlCol="0" anchor="ctr">
            <a:normAutofit/>
          </a:bodyPr>
          <a:lstStyle/>
          <a:p>
            <a:r>
              <a:rPr lang="en-US"/>
              <a:t>Click to edit Master title style</a:t>
            </a:r>
          </a:p>
        </p:txBody>
      </p:sp>
      <p:sp>
        <p:nvSpPr>
          <p:cNvPr id="3" name="Text Placeholder 2"/>
          <p:cNvSpPr>
            <a:spLocks noGrp="1"/>
          </p:cNvSpPr>
          <p:nvPr>
            <p:ph type="body" idx="1"/>
          </p:nvPr>
        </p:nvSpPr>
        <p:spPr>
          <a:xfrm>
            <a:off x="457203" y="1600206"/>
            <a:ext cx="8229600" cy="4525963"/>
          </a:xfrm>
          <a:prstGeom prst="rect">
            <a:avLst/>
          </a:prstGeom>
        </p:spPr>
        <p:txBody>
          <a:bodyPr vert="horz" lIns="91428" tIns="45714" rIns="91428" bIns="457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28" tIns="45714" rIns="91428" bIns="45714" rtlCol="0" anchor="ctr"/>
          <a:lstStyle>
            <a:lvl1pPr algn="l">
              <a:defRPr sz="1200">
                <a:solidFill>
                  <a:schemeClr val="tx1">
                    <a:tint val="75000"/>
                  </a:schemeClr>
                </a:solidFill>
              </a:defRPr>
            </a:lvl1pPr>
          </a:lstStyle>
          <a:p>
            <a:fld id="{D608442D-EB9F-DE46-AC1E-E55E7FEB6611}" type="datetime1">
              <a:rPr lang="en-US" smtClean="0"/>
              <a:t>10/19/18</a:t>
            </a:fld>
            <a:endParaRPr lang="en-US"/>
          </a:p>
        </p:txBody>
      </p:sp>
      <p:sp>
        <p:nvSpPr>
          <p:cNvPr id="5" name="Footer Placeholder 4"/>
          <p:cNvSpPr>
            <a:spLocks noGrp="1"/>
          </p:cNvSpPr>
          <p:nvPr>
            <p:ph type="ftr" sz="quarter" idx="3"/>
          </p:nvPr>
        </p:nvSpPr>
        <p:spPr>
          <a:xfrm>
            <a:off x="3124203" y="6356356"/>
            <a:ext cx="2895600" cy="365125"/>
          </a:xfrm>
          <a:prstGeom prst="rect">
            <a:avLst/>
          </a:prstGeom>
        </p:spPr>
        <p:txBody>
          <a:bodyPr vert="horz" lIns="91428" tIns="45714" rIns="91428" bIns="45714" rtlCol="0" anchor="ctr"/>
          <a:lstStyle>
            <a:lvl1pPr algn="ctr">
              <a:defRPr sz="1200">
                <a:solidFill>
                  <a:schemeClr val="tx1">
                    <a:tint val="75000"/>
                  </a:schemeClr>
                </a:solidFill>
              </a:defRPr>
            </a:lvl1pPr>
          </a:lstStyle>
          <a:p>
            <a:r>
              <a:rPr lang="ro-RO"/>
              <a:t>Kai-Wei Chang </a:t>
            </a:r>
            <a:endParaRPr lang="en-US"/>
          </a:p>
        </p:txBody>
      </p:sp>
      <p:sp>
        <p:nvSpPr>
          <p:cNvPr id="6" name="Slide Number Placeholder 5"/>
          <p:cNvSpPr>
            <a:spLocks noGrp="1"/>
          </p:cNvSpPr>
          <p:nvPr>
            <p:ph type="sldNum" sz="quarter" idx="4"/>
          </p:nvPr>
        </p:nvSpPr>
        <p:spPr>
          <a:xfrm>
            <a:off x="6553201" y="6356356"/>
            <a:ext cx="2133600" cy="365125"/>
          </a:xfrm>
          <a:prstGeom prst="rect">
            <a:avLst/>
          </a:prstGeom>
        </p:spPr>
        <p:txBody>
          <a:bodyPr vert="horz" lIns="91428" tIns="45714" rIns="91428" bIns="45714" rtlCol="0" anchor="ctr"/>
          <a:lstStyle>
            <a:lvl1pPr algn="r">
              <a:defRPr sz="1200">
                <a:solidFill>
                  <a:schemeClr val="tx1">
                    <a:tint val="75000"/>
                  </a:schemeClr>
                </a:solidFill>
              </a:defRPr>
            </a:lvl1pPr>
          </a:lstStyle>
          <a:p>
            <a:fld id="{E216AE2C-6153-E049-95F5-80F0548C7BC8}" type="slidenum">
              <a:rPr lang="en-US" smtClean="0"/>
              <a:t>‹#›</a:t>
            </a:fld>
            <a:endParaRPr lang="en-US"/>
          </a:p>
        </p:txBody>
      </p:sp>
    </p:spTree>
    <p:extLst>
      <p:ext uri="{BB962C8B-B14F-4D97-AF65-F5344CB8AC3E}">
        <p14:creationId xmlns:p14="http://schemas.microsoft.com/office/powerpoint/2010/main" val="200310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138" rtl="0" eaLnBrk="1" latinLnBrk="0" hangingPunct="1">
        <a:spcBef>
          <a:spcPct val="0"/>
        </a:spcBef>
        <a:buNone/>
        <a:defRPr sz="4400" kern="1200">
          <a:solidFill>
            <a:schemeClr val="tx1"/>
          </a:solidFill>
          <a:latin typeface="+mj-lt"/>
          <a:ea typeface="+mj-ea"/>
          <a:cs typeface="+mj-cs"/>
        </a:defRPr>
      </a:lvl1pPr>
    </p:titleStyle>
    <p:bodyStyle>
      <a:lvl1pPr marL="342854" indent="-342854" algn="l" defTabSz="457138" rtl="0" eaLnBrk="1" latinLnBrk="0" hangingPunct="1">
        <a:spcBef>
          <a:spcPct val="20000"/>
        </a:spcBef>
        <a:buFont typeface="Arial"/>
        <a:buChar char="•"/>
        <a:defRPr sz="3200" kern="1200">
          <a:solidFill>
            <a:schemeClr val="tx1"/>
          </a:solidFill>
          <a:latin typeface="+mn-lt"/>
          <a:ea typeface="+mn-ea"/>
          <a:cs typeface="+mn-cs"/>
        </a:defRPr>
      </a:lvl1pPr>
      <a:lvl2pPr marL="742850" indent="-285712" algn="l" defTabSz="457138" rtl="0" eaLnBrk="1" latinLnBrk="0" hangingPunct="1">
        <a:spcBef>
          <a:spcPct val="20000"/>
        </a:spcBef>
        <a:buFont typeface="Arial"/>
        <a:buChar char="–"/>
        <a:defRPr sz="2800" kern="1200">
          <a:solidFill>
            <a:schemeClr val="tx1"/>
          </a:solidFill>
          <a:latin typeface="+mn-lt"/>
          <a:ea typeface="+mn-ea"/>
          <a:cs typeface="+mn-cs"/>
        </a:defRPr>
      </a:lvl2pPr>
      <a:lvl3pPr marL="1142848" indent="-228570" algn="l" defTabSz="457138" rtl="0" eaLnBrk="1" latinLnBrk="0" hangingPunct="1">
        <a:spcBef>
          <a:spcPct val="20000"/>
        </a:spcBef>
        <a:buFont typeface="Arial"/>
        <a:buChar char="•"/>
        <a:defRPr sz="2400" kern="1200">
          <a:solidFill>
            <a:schemeClr val="tx1"/>
          </a:solidFill>
          <a:latin typeface="+mn-lt"/>
          <a:ea typeface="+mn-ea"/>
          <a:cs typeface="+mn-cs"/>
        </a:defRPr>
      </a:lvl3pPr>
      <a:lvl4pPr marL="1599986" indent="-228570" algn="l" defTabSz="457138" rtl="0" eaLnBrk="1" latinLnBrk="0" hangingPunct="1">
        <a:spcBef>
          <a:spcPct val="20000"/>
        </a:spcBef>
        <a:buFont typeface="Arial"/>
        <a:buChar char="–"/>
        <a:defRPr sz="2000" kern="1200">
          <a:solidFill>
            <a:schemeClr val="tx1"/>
          </a:solidFill>
          <a:latin typeface="+mn-lt"/>
          <a:ea typeface="+mn-ea"/>
          <a:cs typeface="+mn-cs"/>
        </a:defRPr>
      </a:lvl4pPr>
      <a:lvl5pPr marL="2057124" indent="-228570" algn="l" defTabSz="457138" rtl="0" eaLnBrk="1" latinLnBrk="0" hangingPunct="1">
        <a:spcBef>
          <a:spcPct val="20000"/>
        </a:spcBef>
        <a:buFont typeface="Arial"/>
        <a:buChar char="»"/>
        <a:defRPr sz="2000" kern="1200">
          <a:solidFill>
            <a:schemeClr val="tx1"/>
          </a:solidFill>
          <a:latin typeface="+mn-lt"/>
          <a:ea typeface="+mn-ea"/>
          <a:cs typeface="+mn-cs"/>
        </a:defRPr>
      </a:lvl5pPr>
      <a:lvl6pPr marL="2514264" indent="-228570" algn="l" defTabSz="457138" rtl="0" eaLnBrk="1" latinLnBrk="0" hangingPunct="1">
        <a:spcBef>
          <a:spcPct val="20000"/>
        </a:spcBef>
        <a:buFont typeface="Arial"/>
        <a:buChar char="•"/>
        <a:defRPr sz="2000" kern="1200">
          <a:solidFill>
            <a:schemeClr val="tx1"/>
          </a:solidFill>
          <a:latin typeface="+mn-lt"/>
          <a:ea typeface="+mn-ea"/>
          <a:cs typeface="+mn-cs"/>
        </a:defRPr>
      </a:lvl6pPr>
      <a:lvl7pPr marL="2971402" indent="-228570" algn="l" defTabSz="457138" rtl="0" eaLnBrk="1" latinLnBrk="0" hangingPunct="1">
        <a:spcBef>
          <a:spcPct val="20000"/>
        </a:spcBef>
        <a:buFont typeface="Arial"/>
        <a:buChar char="•"/>
        <a:defRPr sz="2000" kern="1200">
          <a:solidFill>
            <a:schemeClr val="tx1"/>
          </a:solidFill>
          <a:latin typeface="+mn-lt"/>
          <a:ea typeface="+mn-ea"/>
          <a:cs typeface="+mn-cs"/>
        </a:defRPr>
      </a:lvl7pPr>
      <a:lvl8pPr marL="3428541" indent="-228570" algn="l" defTabSz="457138" rtl="0" eaLnBrk="1" latinLnBrk="0" hangingPunct="1">
        <a:spcBef>
          <a:spcPct val="20000"/>
        </a:spcBef>
        <a:buFont typeface="Arial"/>
        <a:buChar char="•"/>
        <a:defRPr sz="2000" kern="1200">
          <a:solidFill>
            <a:schemeClr val="tx1"/>
          </a:solidFill>
          <a:latin typeface="+mn-lt"/>
          <a:ea typeface="+mn-ea"/>
          <a:cs typeface="+mn-cs"/>
        </a:defRPr>
      </a:lvl8pPr>
      <a:lvl9pPr marL="3885679" indent="-228570" algn="l" defTabSz="45713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8" rtl="0" eaLnBrk="1" latinLnBrk="0" hangingPunct="1">
        <a:defRPr sz="1800" kern="1200">
          <a:solidFill>
            <a:schemeClr val="tx1"/>
          </a:solidFill>
          <a:latin typeface="+mn-lt"/>
          <a:ea typeface="+mn-ea"/>
          <a:cs typeface="+mn-cs"/>
        </a:defRPr>
      </a:lvl1pPr>
      <a:lvl2pPr marL="457138" algn="l" defTabSz="457138" rtl="0" eaLnBrk="1" latinLnBrk="0" hangingPunct="1">
        <a:defRPr sz="1800" kern="1200">
          <a:solidFill>
            <a:schemeClr val="tx1"/>
          </a:solidFill>
          <a:latin typeface="+mn-lt"/>
          <a:ea typeface="+mn-ea"/>
          <a:cs typeface="+mn-cs"/>
        </a:defRPr>
      </a:lvl2pPr>
      <a:lvl3pPr marL="914278" algn="l" defTabSz="457138" rtl="0" eaLnBrk="1" latinLnBrk="0" hangingPunct="1">
        <a:defRPr sz="1800" kern="1200">
          <a:solidFill>
            <a:schemeClr val="tx1"/>
          </a:solidFill>
          <a:latin typeface="+mn-lt"/>
          <a:ea typeface="+mn-ea"/>
          <a:cs typeface="+mn-cs"/>
        </a:defRPr>
      </a:lvl3pPr>
      <a:lvl4pPr marL="1371416" algn="l" defTabSz="457138" rtl="0" eaLnBrk="1" latinLnBrk="0" hangingPunct="1">
        <a:defRPr sz="1800" kern="1200">
          <a:solidFill>
            <a:schemeClr val="tx1"/>
          </a:solidFill>
          <a:latin typeface="+mn-lt"/>
          <a:ea typeface="+mn-ea"/>
          <a:cs typeface="+mn-cs"/>
        </a:defRPr>
      </a:lvl4pPr>
      <a:lvl5pPr marL="1828555" algn="l" defTabSz="457138" rtl="0" eaLnBrk="1" latinLnBrk="0" hangingPunct="1">
        <a:defRPr sz="1800" kern="1200">
          <a:solidFill>
            <a:schemeClr val="tx1"/>
          </a:solidFill>
          <a:latin typeface="+mn-lt"/>
          <a:ea typeface="+mn-ea"/>
          <a:cs typeface="+mn-cs"/>
        </a:defRPr>
      </a:lvl5pPr>
      <a:lvl6pPr marL="2285694" algn="l" defTabSz="457138" rtl="0" eaLnBrk="1" latinLnBrk="0" hangingPunct="1">
        <a:defRPr sz="1800" kern="1200">
          <a:solidFill>
            <a:schemeClr val="tx1"/>
          </a:solidFill>
          <a:latin typeface="+mn-lt"/>
          <a:ea typeface="+mn-ea"/>
          <a:cs typeface="+mn-cs"/>
        </a:defRPr>
      </a:lvl6pPr>
      <a:lvl7pPr marL="2742833" algn="l" defTabSz="457138" rtl="0" eaLnBrk="1" latinLnBrk="0" hangingPunct="1">
        <a:defRPr sz="1800" kern="1200">
          <a:solidFill>
            <a:schemeClr val="tx1"/>
          </a:solidFill>
          <a:latin typeface="+mn-lt"/>
          <a:ea typeface="+mn-ea"/>
          <a:cs typeface="+mn-cs"/>
        </a:defRPr>
      </a:lvl7pPr>
      <a:lvl8pPr marL="3199971" algn="l" defTabSz="457138" rtl="0" eaLnBrk="1" latinLnBrk="0" hangingPunct="1">
        <a:defRPr sz="1800" kern="1200">
          <a:solidFill>
            <a:schemeClr val="tx1"/>
          </a:solidFill>
          <a:latin typeface="+mn-lt"/>
          <a:ea typeface="+mn-ea"/>
          <a:cs typeface="+mn-cs"/>
        </a:defRPr>
      </a:lvl8pPr>
      <a:lvl9pPr marL="3657110" algn="l" defTabSz="45713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4.tiff"/><Relationship Id="rId7" Type="http://schemas.openxmlformats.org/officeDocument/2006/relationships/image" Target="../media/image12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50.png"/><Relationship Id="rId7"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6.png"/><Relationship Id="rId9" Type="http://schemas.openxmlformats.org/officeDocument/2006/relationships/image" Target="../media/image370.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1.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62.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image" Target="../media/image880.png"/><Relationship Id="rId3" Type="http://schemas.openxmlformats.org/officeDocument/2006/relationships/image" Target="../media/image42.png"/><Relationship Id="rId7" Type="http://schemas.openxmlformats.org/officeDocument/2006/relationships/image" Target="../media/image820.png"/><Relationship Id="rId12" Type="http://schemas.openxmlformats.org/officeDocument/2006/relationships/image" Target="../media/image8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10.png"/><Relationship Id="rId11" Type="http://schemas.openxmlformats.org/officeDocument/2006/relationships/image" Target="../media/image860.png"/><Relationship Id="rId5" Type="http://schemas.openxmlformats.org/officeDocument/2006/relationships/image" Target="../media/image800.png"/><Relationship Id="rId10" Type="http://schemas.openxmlformats.org/officeDocument/2006/relationships/image" Target="../media/image850.png"/><Relationship Id="rId4" Type="http://schemas.openxmlformats.org/officeDocument/2006/relationships/image" Target="../media/image790.png"/><Relationship Id="rId9" Type="http://schemas.openxmlformats.org/officeDocument/2006/relationships/image" Target="../media/image8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Information Extraction</a:t>
            </a:r>
          </a:p>
        </p:txBody>
      </p:sp>
      <p:sp>
        <p:nvSpPr>
          <p:cNvPr id="3" name="Subtitle 2"/>
          <p:cNvSpPr>
            <a:spLocks noGrp="1"/>
          </p:cNvSpPr>
          <p:nvPr>
            <p:ph type="subTitle" idx="1"/>
          </p:nvPr>
        </p:nvSpPr>
        <p:spPr>
          <a:xfrm>
            <a:off x="1371599" y="3886200"/>
            <a:ext cx="6814457" cy="1752600"/>
          </a:xfrm>
        </p:spPr>
        <p:txBody>
          <a:bodyPr>
            <a:normAutofit lnSpcReduction="10000"/>
          </a:bodyPr>
          <a:lstStyle/>
          <a:p>
            <a:r>
              <a:rPr lang="en-US" sz="2400" dirty="0"/>
              <a:t>USC CSCI 544: Applied Natural Language Processing</a:t>
            </a:r>
          </a:p>
          <a:p>
            <a:r>
              <a:rPr lang="en-US" sz="2400" dirty="0"/>
              <a:t>Jonathan May -- 梅約納</a:t>
            </a:r>
          </a:p>
          <a:p>
            <a:r>
              <a:rPr lang="en-US" sz="2400" dirty="0" err="1"/>
              <a:t>Nanyun</a:t>
            </a:r>
            <a:r>
              <a:rPr lang="en-US" sz="2400" dirty="0"/>
              <a:t> (Violet) Peng </a:t>
            </a:r>
            <a:r>
              <a:rPr lang="mr-IN" sz="2400" dirty="0"/>
              <a:t>–</a:t>
            </a:r>
            <a:r>
              <a:rPr lang="en-US" sz="2400" dirty="0"/>
              <a:t> </a:t>
            </a:r>
            <a:r>
              <a:rPr lang="zh-CN" altLang="en-US" sz="2400" dirty="0"/>
              <a:t>彭楠赟</a:t>
            </a:r>
            <a:endParaRPr lang="en-US" sz="2400" dirty="0"/>
          </a:p>
          <a:p>
            <a:r>
              <a:rPr lang="en-US" sz="2400" dirty="0"/>
              <a:t>October 19, 2018</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E216AE2C-6153-E049-95F5-80F0548C7BC8}" type="slidenum">
              <a:rPr lang="en-US" smtClean="0"/>
              <a:t>1</a:t>
            </a:fld>
            <a:endParaRPr lang="en-US"/>
          </a:p>
        </p:txBody>
      </p:sp>
      <p:sp>
        <p:nvSpPr>
          <p:cNvPr id="5" name="TextBox 4"/>
          <p:cNvSpPr txBox="1"/>
          <p:nvPr/>
        </p:nvSpPr>
        <p:spPr>
          <a:xfrm>
            <a:off x="248356" y="5987736"/>
            <a:ext cx="2637517" cy="369332"/>
          </a:xfrm>
          <a:prstGeom prst="rect">
            <a:avLst/>
          </a:prstGeom>
          <a:noFill/>
        </p:spPr>
        <p:txBody>
          <a:bodyPr wrap="none" rtlCol="0">
            <a:spAutoFit/>
          </a:bodyPr>
          <a:lstStyle/>
          <a:p>
            <a:r>
              <a:rPr lang="en-US"/>
              <a:t>Slides </a:t>
            </a:r>
            <a:r>
              <a:rPr lang="en-US" dirty="0"/>
              <a:t>from </a:t>
            </a:r>
            <a:r>
              <a:rPr lang="en-US"/>
              <a:t>Kai-Wei Chang</a:t>
            </a:r>
            <a:endParaRPr lang="en-US" dirty="0"/>
          </a:p>
        </p:txBody>
      </p:sp>
    </p:spTree>
    <p:extLst>
      <p:ext uri="{BB962C8B-B14F-4D97-AF65-F5344CB8AC3E}">
        <p14:creationId xmlns:p14="http://schemas.microsoft.com/office/powerpoint/2010/main" val="1719816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465334767"/>
              </p:ext>
            </p:extLst>
          </p:nvPr>
        </p:nvGraphicFramePr>
        <p:xfrm>
          <a:off x="504651" y="4455827"/>
          <a:ext cx="3781330" cy="1463040"/>
        </p:xfrm>
        <a:graphic>
          <a:graphicData uri="http://schemas.openxmlformats.org/drawingml/2006/table">
            <a:tbl>
              <a:tblPr firstRow="1" bandRow="1">
                <a:tableStyleId>{69012ECD-51FC-41F1-AA8D-1B2483CD663E}</a:tableStyleId>
              </a:tblPr>
              <a:tblGrid>
                <a:gridCol w="888501">
                  <a:extLst>
                    <a:ext uri="{9D8B030D-6E8A-4147-A177-3AD203B41FA5}">
                      <a16:colId xmlns:a16="http://schemas.microsoft.com/office/drawing/2014/main" val="20000"/>
                    </a:ext>
                  </a:extLst>
                </a:gridCol>
                <a:gridCol w="886024">
                  <a:extLst>
                    <a:ext uri="{9D8B030D-6E8A-4147-A177-3AD203B41FA5}">
                      <a16:colId xmlns:a16="http://schemas.microsoft.com/office/drawing/2014/main" val="20001"/>
                    </a:ext>
                  </a:extLst>
                </a:gridCol>
                <a:gridCol w="980645">
                  <a:extLst>
                    <a:ext uri="{9D8B030D-6E8A-4147-A177-3AD203B41FA5}">
                      <a16:colId xmlns:a16="http://schemas.microsoft.com/office/drawing/2014/main" val="20002"/>
                    </a:ext>
                  </a:extLst>
                </a:gridCol>
                <a:gridCol w="1026160">
                  <a:extLst>
                    <a:ext uri="{9D8B030D-6E8A-4147-A177-3AD203B41FA5}">
                      <a16:colId xmlns:a16="http://schemas.microsoft.com/office/drawing/2014/main" val="20003"/>
                    </a:ext>
                  </a:extLst>
                </a:gridCol>
              </a:tblGrid>
              <a:tr h="284715">
                <a:tc gridSpan="4">
                  <a:txBody>
                    <a:bodyPr/>
                    <a:lstStyle/>
                    <a:p>
                      <a:r>
                        <a:rPr lang="en-US" altLang="zh-CN" sz="1800" baseline="0" dirty="0"/>
                        <a:t>Structured </a:t>
                      </a:r>
                      <a:r>
                        <a:rPr lang="en-US" sz="1800" baseline="0" dirty="0"/>
                        <a:t>Knowledge</a:t>
                      </a:r>
                      <a:endParaRPr lang="en-US" sz="18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0">
                <a:tc>
                  <a:txBody>
                    <a:bodyPr/>
                    <a:lstStyle/>
                    <a:p>
                      <a:r>
                        <a:rPr lang="en-US" sz="1800" dirty="0">
                          <a:solidFill>
                            <a:srgbClr val="0000FF"/>
                          </a:solidFill>
                        </a:rPr>
                        <a:t>Entity</a:t>
                      </a:r>
                    </a:p>
                  </a:txBody>
                  <a:tcPr/>
                </a:tc>
                <a:tc>
                  <a:txBody>
                    <a:bodyPr/>
                    <a:lstStyle/>
                    <a:p>
                      <a:r>
                        <a:rPr lang="en-US" sz="1800" dirty="0">
                          <a:solidFill>
                            <a:srgbClr val="0000FF"/>
                          </a:solidFill>
                        </a:rPr>
                        <a:t>Entity</a:t>
                      </a:r>
                    </a:p>
                  </a:txBody>
                  <a:tcPr/>
                </a:tc>
                <a:tc>
                  <a:txBody>
                    <a:bodyPr/>
                    <a:lstStyle/>
                    <a:p>
                      <a:r>
                        <a:rPr lang="en-US" sz="1800">
                          <a:solidFill>
                            <a:srgbClr val="0000FF"/>
                          </a:solidFill>
                        </a:rPr>
                        <a:t>Entity</a:t>
                      </a:r>
                      <a:endParaRPr lang="en-US" sz="1800" dirty="0">
                        <a:solidFill>
                          <a:srgbClr val="0000FF"/>
                        </a:solidFill>
                      </a:endParaRPr>
                    </a:p>
                  </a:txBody>
                  <a:tcPr/>
                </a:tc>
                <a:tc>
                  <a:txBody>
                    <a:bodyPr/>
                    <a:lstStyle/>
                    <a:p>
                      <a:r>
                        <a:rPr lang="en-US" sz="1800" dirty="0">
                          <a:solidFill>
                            <a:srgbClr val="0000FF"/>
                          </a:solidFill>
                        </a:rPr>
                        <a:t>Relation</a:t>
                      </a:r>
                    </a:p>
                  </a:txBody>
                  <a:tcPr/>
                </a:tc>
                <a:extLst>
                  <a:ext uri="{0D108BD9-81ED-4DB2-BD59-A6C34878D82A}">
                    <a16:rowId xmlns:a16="http://schemas.microsoft.com/office/drawing/2014/main" val="10001"/>
                  </a:ext>
                </a:extLst>
              </a:tr>
              <a:tr h="0">
                <a:tc>
                  <a:txBody>
                    <a:bodyPr/>
                    <a:lstStyle/>
                    <a:p>
                      <a:r>
                        <a:rPr lang="en-US" sz="1800" dirty="0"/>
                        <a:t>T790M</a:t>
                      </a:r>
                    </a:p>
                  </a:txBody>
                  <a:tcPr/>
                </a:tc>
                <a:tc>
                  <a:txBody>
                    <a:bodyPr/>
                    <a:lstStyle/>
                    <a:p>
                      <a:r>
                        <a:rPr lang="en-US" sz="1800" dirty="0"/>
                        <a:t>EGFR</a:t>
                      </a:r>
                    </a:p>
                  </a:txBody>
                  <a:tcPr/>
                </a:tc>
                <a:tc>
                  <a:txBody>
                    <a:bodyPr/>
                    <a:lstStyle/>
                    <a:p>
                      <a:r>
                        <a:rPr lang="en-US" sz="1800" dirty="0"/>
                        <a:t>gefitinib</a:t>
                      </a:r>
                    </a:p>
                  </a:txBody>
                  <a:tcPr/>
                </a:tc>
                <a:tc>
                  <a:txBody>
                    <a:bodyPr/>
                    <a:lstStyle/>
                    <a:p>
                      <a:r>
                        <a:rPr lang="en-US" sz="1800" dirty="0"/>
                        <a:t>Resist</a:t>
                      </a:r>
                    </a:p>
                  </a:txBody>
                  <a:tcPr/>
                </a:tc>
                <a:extLst>
                  <a:ext uri="{0D108BD9-81ED-4DB2-BD59-A6C34878D82A}">
                    <a16:rowId xmlns:a16="http://schemas.microsoft.com/office/drawing/2014/main" val="10002"/>
                  </a:ext>
                </a:extLst>
              </a:tr>
              <a:tr h="0">
                <a:tc>
                  <a:txBody>
                    <a:bodyPr/>
                    <a:lstStyle/>
                    <a:p>
                      <a:r>
                        <a:rPr lang="en-US" sz="1800" dirty="0"/>
                        <a:t>…</a:t>
                      </a:r>
                    </a:p>
                  </a:txBody>
                  <a:tcPr/>
                </a:tc>
                <a:tc>
                  <a:txBody>
                    <a:bodyPr/>
                    <a:lstStyle/>
                    <a:p>
                      <a:r>
                        <a:rPr lang="en-US" sz="1800" dirty="0"/>
                        <a:t>…</a:t>
                      </a:r>
                    </a:p>
                  </a:txBody>
                  <a:tcPr/>
                </a:tc>
                <a:tc>
                  <a:txBody>
                    <a:bodyPr/>
                    <a:lstStyle/>
                    <a:p>
                      <a:endParaRPr lang="en-US" sz="1800" dirty="0"/>
                    </a:p>
                  </a:txBody>
                  <a:tcPr/>
                </a:tc>
                <a:tc>
                  <a:txBody>
                    <a:bodyPr/>
                    <a:lstStyle/>
                    <a:p>
                      <a:r>
                        <a:rPr lang="en-US" sz="1800" dirty="0"/>
                        <a:t>…</a:t>
                      </a:r>
                    </a:p>
                  </a:txBody>
                  <a:tcPr/>
                </a:tc>
                <a:extLst>
                  <a:ext uri="{0D108BD9-81ED-4DB2-BD59-A6C34878D82A}">
                    <a16:rowId xmlns:a16="http://schemas.microsoft.com/office/drawing/2014/main" val="10003"/>
                  </a:ext>
                </a:extLst>
              </a:tr>
            </a:tbl>
          </a:graphicData>
        </a:graphic>
      </p:graphicFrame>
      <p:sp>
        <p:nvSpPr>
          <p:cNvPr id="14" name="Up Arrow 13"/>
          <p:cNvSpPr/>
          <p:nvPr/>
        </p:nvSpPr>
        <p:spPr>
          <a:xfrm rot="10800000">
            <a:off x="2236683" y="3649733"/>
            <a:ext cx="462497" cy="570672"/>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15" name="Up Arrow 14"/>
          <p:cNvSpPr/>
          <p:nvPr/>
        </p:nvSpPr>
        <p:spPr>
          <a:xfrm rot="16200000">
            <a:off x="4491690" y="4955923"/>
            <a:ext cx="462497" cy="639346"/>
          </a:xfrm>
          <a:prstGeom prst="up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solidFill>
                <a:srgbClr val="E46C0A"/>
              </a:solidFill>
            </a:endParaRPr>
          </a:p>
        </p:txBody>
      </p:sp>
      <p:sp>
        <p:nvSpPr>
          <p:cNvPr id="7" name="Slide Number Placeholder 6"/>
          <p:cNvSpPr>
            <a:spLocks noGrp="1"/>
          </p:cNvSpPr>
          <p:nvPr>
            <p:ph type="sldNum" sz="quarter" idx="12"/>
          </p:nvPr>
        </p:nvSpPr>
        <p:spPr/>
        <p:txBody>
          <a:bodyPr/>
          <a:lstStyle/>
          <a:p>
            <a:pPr>
              <a:defRPr/>
            </a:pPr>
            <a:fld id="{0E11CC8F-329F-8C41-AC6A-3ECAF67E5476}" type="slidenum">
              <a:rPr lang="en-US" smtClean="0"/>
              <a:pPr>
                <a:defRPr/>
              </a:pPr>
              <a:t>10</a:t>
            </a:fld>
            <a:endParaRPr lang="en-US" dirty="0"/>
          </a:p>
        </p:txBody>
      </p:sp>
      <p:pic>
        <p:nvPicPr>
          <p:cNvPr id="5" name="Picture 4"/>
          <p:cNvPicPr>
            <a:picLocks noChangeAspect="1"/>
          </p:cNvPicPr>
          <p:nvPr/>
        </p:nvPicPr>
        <p:blipFill>
          <a:blip r:embed="rId3"/>
          <a:stretch>
            <a:fillRect/>
          </a:stretch>
        </p:blipFill>
        <p:spPr>
          <a:xfrm>
            <a:off x="231456" y="80583"/>
            <a:ext cx="5486642" cy="3039577"/>
          </a:xfrm>
          <a:prstGeom prst="rect">
            <a:avLst/>
          </a:prstGeom>
        </p:spPr>
      </p:pic>
      <p:pic>
        <p:nvPicPr>
          <p:cNvPr id="45" name="Picture 44"/>
          <p:cNvPicPr>
            <a:picLocks noChangeAspect="1"/>
          </p:cNvPicPr>
          <p:nvPr/>
        </p:nvPicPr>
        <p:blipFill>
          <a:blip r:embed="rId3"/>
          <a:stretch>
            <a:fillRect/>
          </a:stretch>
        </p:blipFill>
        <p:spPr>
          <a:xfrm>
            <a:off x="345786" y="232983"/>
            <a:ext cx="5486642" cy="3039577"/>
          </a:xfrm>
          <a:prstGeom prst="rect">
            <a:avLst/>
          </a:prstGeom>
        </p:spPr>
      </p:pic>
      <p:pic>
        <p:nvPicPr>
          <p:cNvPr id="46" name="Picture 45"/>
          <p:cNvPicPr>
            <a:picLocks noChangeAspect="1"/>
          </p:cNvPicPr>
          <p:nvPr/>
        </p:nvPicPr>
        <p:blipFill>
          <a:blip r:embed="rId3"/>
          <a:stretch>
            <a:fillRect/>
          </a:stretch>
        </p:blipFill>
        <p:spPr>
          <a:xfrm>
            <a:off x="460116" y="385381"/>
            <a:ext cx="5486642" cy="3039577"/>
          </a:xfrm>
          <a:prstGeom prst="rect">
            <a:avLst/>
          </a:prstGeom>
        </p:spPr>
      </p:pic>
      <p:pic>
        <p:nvPicPr>
          <p:cNvPr id="47" name="Picture 46"/>
          <p:cNvPicPr>
            <a:picLocks noChangeAspect="1"/>
          </p:cNvPicPr>
          <p:nvPr/>
        </p:nvPicPr>
        <p:blipFill>
          <a:blip r:embed="rId3"/>
          <a:stretch>
            <a:fillRect/>
          </a:stretch>
        </p:blipFill>
        <p:spPr>
          <a:xfrm>
            <a:off x="574446" y="537783"/>
            <a:ext cx="5486642" cy="3039577"/>
          </a:xfrm>
          <a:prstGeom prst="rect">
            <a:avLst/>
          </a:prstGeom>
        </p:spPr>
      </p:pic>
      <p:sp>
        <p:nvSpPr>
          <p:cNvPr id="48" name="Rectangle 47"/>
          <p:cNvSpPr/>
          <p:nvPr/>
        </p:nvSpPr>
        <p:spPr>
          <a:xfrm>
            <a:off x="2914287" y="688335"/>
            <a:ext cx="5637185" cy="296139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300" dirty="0"/>
          </a:p>
        </p:txBody>
      </p:sp>
      <p:sp>
        <p:nvSpPr>
          <p:cNvPr id="49" name="TextBox 48"/>
          <p:cNvSpPr txBox="1"/>
          <p:nvPr/>
        </p:nvSpPr>
        <p:spPr>
          <a:xfrm>
            <a:off x="3010999" y="784564"/>
            <a:ext cx="5540474" cy="2585323"/>
          </a:xfrm>
          <a:prstGeom prst="rect">
            <a:avLst/>
          </a:prstGeom>
          <a:noFill/>
        </p:spPr>
        <p:txBody>
          <a:bodyPr wrap="none" rtlCol="0">
            <a:spAutoFit/>
          </a:bodyPr>
          <a:lstStyle/>
          <a:p>
            <a:pPr algn="ctr"/>
            <a:r>
              <a:rPr lang="en-US" dirty="0"/>
              <a:t>T790M is present as a minor clone in NSCLC , </a:t>
            </a:r>
          </a:p>
          <a:p>
            <a:pPr algn="ctr"/>
            <a:endParaRPr lang="en-US" dirty="0"/>
          </a:p>
          <a:p>
            <a:pPr algn="ctr"/>
            <a:r>
              <a:rPr lang="en-US" dirty="0"/>
              <a:t>and may be selected for during therapy .</a:t>
            </a:r>
          </a:p>
          <a:p>
            <a:pPr algn="ctr"/>
            <a:endParaRPr lang="en-US" dirty="0"/>
          </a:p>
          <a:p>
            <a:pPr algn="ctr"/>
            <a:r>
              <a:rPr lang="en-US" dirty="0"/>
              <a:t>This mutation has been shown to prevent the activation </a:t>
            </a:r>
          </a:p>
          <a:p>
            <a:pPr algn="ctr"/>
            <a:endParaRPr lang="en-US" dirty="0"/>
          </a:p>
          <a:p>
            <a:pPr algn="ctr"/>
            <a:r>
              <a:rPr lang="en-US" dirty="0"/>
              <a:t>of BIM in response to gefitinib </a:t>
            </a:r>
          </a:p>
          <a:p>
            <a:pPr algn="ctr"/>
            <a:endParaRPr lang="en-US" dirty="0"/>
          </a:p>
          <a:p>
            <a:pPr algn="ctr"/>
            <a:r>
              <a:rPr lang="en-US" dirty="0"/>
              <a:t>but can be overcome by an irreversible inhibitor of EGFR.</a:t>
            </a:r>
          </a:p>
        </p:txBody>
      </p:sp>
      <p:pic>
        <p:nvPicPr>
          <p:cNvPr id="50" name="Picture 49"/>
          <p:cNvPicPr>
            <a:picLocks noChangeAspect="1"/>
          </p:cNvPicPr>
          <p:nvPr/>
        </p:nvPicPr>
        <p:blipFill>
          <a:blip r:embed="rId4"/>
          <a:stretch>
            <a:fillRect/>
          </a:stretch>
        </p:blipFill>
        <p:spPr>
          <a:xfrm>
            <a:off x="5265086" y="3987200"/>
            <a:ext cx="3001510" cy="2077653"/>
          </a:xfrm>
          <a:prstGeom prst="rect">
            <a:avLst/>
          </a:prstGeom>
        </p:spPr>
      </p:pic>
    </p:spTree>
    <p:extLst>
      <p:ext uri="{BB962C8B-B14F-4D97-AF65-F5344CB8AC3E}">
        <p14:creationId xmlns:p14="http://schemas.microsoft.com/office/powerpoint/2010/main" val="2773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t>
            </a:r>
            <a:r>
              <a:rPr lang="en-US" dirty="0" err="1"/>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11</a:t>
            </a:fld>
            <a:endParaRPr lang="en-US"/>
          </a:p>
        </p:txBody>
      </p:sp>
    </p:spTree>
    <p:extLst>
      <p:ext uri="{BB962C8B-B14F-4D97-AF65-F5344CB8AC3E}">
        <p14:creationId xmlns:p14="http://schemas.microsoft.com/office/powerpoint/2010/main" val="47975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181029232"/>
              </p:ext>
            </p:extLst>
          </p:nvPr>
        </p:nvGraphicFramePr>
        <p:xfrm>
          <a:off x="3361766" y="2526225"/>
          <a:ext cx="5197265" cy="2286000"/>
        </p:xfrm>
        <a:graphic>
          <a:graphicData uri="http://schemas.openxmlformats.org/drawingml/2006/table">
            <a:tbl>
              <a:tblPr firstRow="1" bandRow="1">
                <a:tableStyleId>{69012ECD-51FC-41F1-AA8D-1B2483CD663E}</a:tableStyleId>
              </a:tblPr>
              <a:tblGrid>
                <a:gridCol w="1114839">
                  <a:extLst>
                    <a:ext uri="{9D8B030D-6E8A-4147-A177-3AD203B41FA5}">
                      <a16:colId xmlns:a16="http://schemas.microsoft.com/office/drawing/2014/main" val="20000"/>
                    </a:ext>
                  </a:extLst>
                </a:gridCol>
                <a:gridCol w="1019032">
                  <a:extLst>
                    <a:ext uri="{9D8B030D-6E8A-4147-A177-3AD203B41FA5}">
                      <a16:colId xmlns:a16="http://schemas.microsoft.com/office/drawing/2014/main" val="20001"/>
                    </a:ext>
                  </a:extLst>
                </a:gridCol>
                <a:gridCol w="1254606">
                  <a:extLst>
                    <a:ext uri="{9D8B030D-6E8A-4147-A177-3AD203B41FA5}">
                      <a16:colId xmlns:a16="http://schemas.microsoft.com/office/drawing/2014/main" val="20002"/>
                    </a:ext>
                  </a:extLst>
                </a:gridCol>
                <a:gridCol w="1808788">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4"/>
                  </a:ext>
                </a:extLst>
              </a:tr>
            </a:tbl>
          </a:graphicData>
        </a:graphic>
      </p:graphicFrame>
      <p:grpSp>
        <p:nvGrpSpPr>
          <p:cNvPr id="20" name="Group 19"/>
          <p:cNvGrpSpPr/>
          <p:nvPr/>
        </p:nvGrpSpPr>
        <p:grpSpPr>
          <a:xfrm>
            <a:off x="6403362" y="895602"/>
            <a:ext cx="2314990" cy="1084102"/>
            <a:chOff x="5327707" y="443624"/>
            <a:chExt cx="2314990" cy="1084102"/>
          </a:xfrm>
        </p:grpSpPr>
        <p:pic>
          <p:nvPicPr>
            <p:cNvPr id="10" name="Picture 9"/>
            <p:cNvPicPr>
              <a:picLocks noChangeAspect="1"/>
            </p:cNvPicPr>
            <p:nvPr/>
          </p:nvPicPr>
          <p:blipFill>
            <a:blip r:embed="rId3"/>
            <a:stretch>
              <a:fillRect/>
            </a:stretch>
          </p:blipFill>
          <p:spPr>
            <a:xfrm>
              <a:off x="5327707" y="443624"/>
              <a:ext cx="1084102" cy="1084102"/>
            </a:xfrm>
            <a:prstGeom prst="rect">
              <a:avLst/>
            </a:prstGeom>
          </p:spPr>
        </p:pic>
        <p:pic>
          <p:nvPicPr>
            <p:cNvPr id="13" name="Picture 12"/>
            <p:cNvPicPr>
              <a:picLocks noChangeAspect="1"/>
            </p:cNvPicPr>
            <p:nvPr/>
          </p:nvPicPr>
          <p:blipFill>
            <a:blip r:embed="rId4"/>
            <a:stretch>
              <a:fillRect/>
            </a:stretch>
          </p:blipFill>
          <p:spPr>
            <a:xfrm>
              <a:off x="6109557" y="564417"/>
              <a:ext cx="1533140" cy="867815"/>
            </a:xfrm>
            <a:prstGeom prst="rect">
              <a:avLst/>
            </a:prstGeom>
          </p:spPr>
        </p:pic>
      </p:grpSp>
      <p:pic>
        <p:nvPicPr>
          <p:cNvPr id="16" name="Picture 15"/>
          <p:cNvPicPr>
            <a:picLocks noChangeAspect="1"/>
          </p:cNvPicPr>
          <p:nvPr/>
        </p:nvPicPr>
        <p:blipFill>
          <a:blip r:embed="rId5"/>
          <a:stretch>
            <a:fillRect/>
          </a:stretch>
        </p:blipFill>
        <p:spPr>
          <a:xfrm>
            <a:off x="6525730" y="5009125"/>
            <a:ext cx="1549400" cy="1549400"/>
          </a:xfrm>
          <a:prstGeom prst="rect">
            <a:avLst/>
          </a:prstGeom>
        </p:spPr>
      </p:pic>
      <p:grpSp>
        <p:nvGrpSpPr>
          <p:cNvPr id="28" name="Group 27"/>
          <p:cNvGrpSpPr/>
          <p:nvPr/>
        </p:nvGrpSpPr>
        <p:grpSpPr>
          <a:xfrm>
            <a:off x="2183222" y="5168127"/>
            <a:ext cx="3189535" cy="1070752"/>
            <a:chOff x="2335970" y="4675003"/>
            <a:chExt cx="3189535" cy="1070752"/>
          </a:xfrm>
        </p:grpSpPr>
        <p:pic>
          <p:nvPicPr>
            <p:cNvPr id="27" name="Picture 26"/>
            <p:cNvPicPr>
              <a:picLocks noChangeAspect="1"/>
            </p:cNvPicPr>
            <p:nvPr/>
          </p:nvPicPr>
          <p:blipFill rotWithShape="1">
            <a:blip r:embed="rId6"/>
            <a:srcRect l="9697" t="30876" b="29070"/>
            <a:stretch/>
          </p:blipFill>
          <p:spPr>
            <a:xfrm>
              <a:off x="3934863" y="4887347"/>
              <a:ext cx="1590642" cy="705524"/>
            </a:xfrm>
            <a:prstGeom prst="rect">
              <a:avLst/>
            </a:prstGeom>
          </p:spPr>
        </p:pic>
        <p:pic>
          <p:nvPicPr>
            <p:cNvPr id="34" name="Picture 33"/>
            <p:cNvPicPr>
              <a:picLocks noChangeAspect="1"/>
            </p:cNvPicPr>
            <p:nvPr/>
          </p:nvPicPr>
          <p:blipFill>
            <a:blip r:embed="rId7"/>
            <a:stretch>
              <a:fillRect/>
            </a:stretch>
          </p:blipFill>
          <p:spPr>
            <a:xfrm>
              <a:off x="2335970" y="4675003"/>
              <a:ext cx="1598893" cy="1070752"/>
            </a:xfrm>
            <a:prstGeom prst="rect">
              <a:avLst/>
            </a:prstGeom>
          </p:spPr>
        </p:pic>
      </p:grpSp>
      <p:pic>
        <p:nvPicPr>
          <p:cNvPr id="58" name="Picture 57"/>
          <p:cNvPicPr>
            <a:picLocks noChangeAspect="1"/>
          </p:cNvPicPr>
          <p:nvPr/>
        </p:nvPicPr>
        <p:blipFill>
          <a:blip r:embed="rId8"/>
          <a:stretch>
            <a:fillRect/>
          </a:stretch>
        </p:blipFill>
        <p:spPr>
          <a:xfrm>
            <a:off x="583122" y="3170342"/>
            <a:ext cx="1913711" cy="1076116"/>
          </a:xfrm>
          <a:prstGeom prst="rect">
            <a:avLst/>
          </a:prstGeom>
        </p:spPr>
      </p:pic>
      <p:grpSp>
        <p:nvGrpSpPr>
          <p:cNvPr id="71" name="Group 70"/>
          <p:cNvGrpSpPr/>
          <p:nvPr/>
        </p:nvGrpSpPr>
        <p:grpSpPr>
          <a:xfrm>
            <a:off x="2569730" y="320433"/>
            <a:ext cx="2063761" cy="1822644"/>
            <a:chOff x="883569" y="443624"/>
            <a:chExt cx="2063761" cy="1822644"/>
          </a:xfrm>
        </p:grpSpPr>
        <p:pic>
          <p:nvPicPr>
            <p:cNvPr id="72" name="Picture 71"/>
            <p:cNvPicPr>
              <a:picLocks noChangeAspect="1"/>
            </p:cNvPicPr>
            <p:nvPr/>
          </p:nvPicPr>
          <p:blipFill>
            <a:blip r:embed="rId9"/>
            <a:stretch>
              <a:fillRect/>
            </a:stretch>
          </p:blipFill>
          <p:spPr>
            <a:xfrm>
              <a:off x="883569" y="443624"/>
              <a:ext cx="2063761" cy="679755"/>
            </a:xfrm>
            <a:prstGeom prst="rect">
              <a:avLst/>
            </a:prstGeom>
          </p:spPr>
        </p:pic>
        <p:pic>
          <p:nvPicPr>
            <p:cNvPr id="73" name="Picture 72"/>
            <p:cNvPicPr>
              <a:picLocks noChangeAspect="1"/>
            </p:cNvPicPr>
            <p:nvPr/>
          </p:nvPicPr>
          <p:blipFill>
            <a:blip r:embed="rId10"/>
            <a:stretch>
              <a:fillRect/>
            </a:stretch>
          </p:blipFill>
          <p:spPr>
            <a:xfrm>
              <a:off x="1404769" y="1027170"/>
              <a:ext cx="1239098" cy="1239098"/>
            </a:xfrm>
            <a:prstGeom prst="rect">
              <a:avLst/>
            </a:prstGeom>
          </p:spPr>
        </p:pic>
      </p:grpSp>
      <p:grpSp>
        <p:nvGrpSpPr>
          <p:cNvPr id="5" name="Group 4"/>
          <p:cNvGrpSpPr/>
          <p:nvPr/>
        </p:nvGrpSpPr>
        <p:grpSpPr>
          <a:xfrm>
            <a:off x="2541660" y="1748873"/>
            <a:ext cx="4372733" cy="3685521"/>
            <a:chOff x="2541658" y="1748870"/>
            <a:chExt cx="4372733" cy="3685520"/>
          </a:xfrm>
        </p:grpSpPr>
        <p:sp>
          <p:nvSpPr>
            <p:cNvPr id="43" name="TextBox 42"/>
            <p:cNvSpPr txBox="1"/>
            <p:nvPr/>
          </p:nvSpPr>
          <p:spPr>
            <a:xfrm rot="19271410">
              <a:off x="6169102" y="1844960"/>
              <a:ext cx="412493" cy="461665"/>
            </a:xfrm>
            <a:prstGeom prst="rect">
              <a:avLst/>
            </a:prstGeom>
            <a:noFill/>
          </p:spPr>
          <p:txBody>
            <a:bodyPr wrap="none" rtlCol="0">
              <a:spAutoFit/>
            </a:bodyPr>
            <a:lstStyle/>
            <a:p>
              <a:r>
                <a:rPr lang="en-US" altLang="zh-CN" sz="2400" dirty="0">
                  <a:solidFill>
                    <a:srgbClr val="254061"/>
                  </a:solidFill>
                </a:rPr>
                <a:t>IE</a:t>
              </a:r>
              <a:endParaRPr lang="en-US" sz="2400" dirty="0">
                <a:solidFill>
                  <a:srgbClr val="254061"/>
                </a:solidFill>
              </a:endParaRPr>
            </a:p>
          </p:txBody>
        </p:sp>
        <p:sp>
          <p:nvSpPr>
            <p:cNvPr id="44" name="TextBox 43"/>
            <p:cNvSpPr txBox="1"/>
            <p:nvPr/>
          </p:nvSpPr>
          <p:spPr>
            <a:xfrm rot="2567775">
              <a:off x="4582294" y="1748870"/>
              <a:ext cx="412493" cy="461665"/>
            </a:xfrm>
            <a:prstGeom prst="rect">
              <a:avLst/>
            </a:prstGeom>
            <a:noFill/>
          </p:spPr>
          <p:txBody>
            <a:bodyPr wrap="none" rtlCol="0">
              <a:spAutoFit/>
            </a:bodyPr>
            <a:lstStyle/>
            <a:p>
              <a:r>
                <a:rPr lang="en-US" altLang="zh-CN" sz="2400" dirty="0">
                  <a:solidFill>
                    <a:schemeClr val="accent1">
                      <a:lumMod val="50000"/>
                    </a:schemeClr>
                  </a:solidFill>
                </a:rPr>
                <a:t>IE</a:t>
              </a:r>
              <a:endParaRPr lang="en-US" sz="2400" dirty="0">
                <a:solidFill>
                  <a:schemeClr val="accent1">
                    <a:lumMod val="50000"/>
                  </a:schemeClr>
                </a:solidFill>
              </a:endParaRPr>
            </a:p>
          </p:txBody>
        </p:sp>
        <p:sp>
          <p:nvSpPr>
            <p:cNvPr id="45" name="TextBox 44"/>
            <p:cNvSpPr txBox="1"/>
            <p:nvPr/>
          </p:nvSpPr>
          <p:spPr>
            <a:xfrm>
              <a:off x="5898987" y="4937294"/>
              <a:ext cx="412493" cy="461665"/>
            </a:xfrm>
            <a:prstGeom prst="rect">
              <a:avLst/>
            </a:prstGeom>
            <a:noFill/>
          </p:spPr>
          <p:txBody>
            <a:bodyPr wrap="none" rtlCol="0">
              <a:spAutoFit/>
            </a:bodyPr>
            <a:lstStyle/>
            <a:p>
              <a:r>
                <a:rPr lang="en-US" altLang="zh-CN" sz="2400" dirty="0"/>
                <a:t>IE</a:t>
              </a:r>
              <a:endParaRPr lang="en-US" sz="2400" dirty="0"/>
            </a:p>
          </p:txBody>
        </p:sp>
        <p:sp>
          <p:nvSpPr>
            <p:cNvPr id="46" name="TextBox 45"/>
            <p:cNvSpPr txBox="1"/>
            <p:nvPr/>
          </p:nvSpPr>
          <p:spPr>
            <a:xfrm>
              <a:off x="2657480" y="3246099"/>
              <a:ext cx="412493" cy="461665"/>
            </a:xfrm>
            <a:prstGeom prst="rect">
              <a:avLst/>
            </a:prstGeom>
            <a:noFill/>
          </p:spPr>
          <p:txBody>
            <a:bodyPr wrap="none" rtlCol="0">
              <a:spAutoFit/>
            </a:bodyPr>
            <a:lstStyle/>
            <a:p>
              <a:r>
                <a:rPr lang="en-US" altLang="zh-CN" sz="2400" dirty="0"/>
                <a:t>IE</a:t>
              </a:r>
              <a:endParaRPr lang="en-US" sz="2400" dirty="0"/>
            </a:p>
          </p:txBody>
        </p:sp>
        <p:sp>
          <p:nvSpPr>
            <p:cNvPr id="47" name="TextBox 46"/>
            <p:cNvSpPr txBox="1"/>
            <p:nvPr/>
          </p:nvSpPr>
          <p:spPr>
            <a:xfrm>
              <a:off x="4481973" y="4972725"/>
              <a:ext cx="412493" cy="461665"/>
            </a:xfrm>
            <a:prstGeom prst="rect">
              <a:avLst/>
            </a:prstGeom>
            <a:noFill/>
          </p:spPr>
          <p:txBody>
            <a:bodyPr wrap="none" rtlCol="0">
              <a:spAutoFit/>
            </a:bodyPr>
            <a:lstStyle/>
            <a:p>
              <a:r>
                <a:rPr lang="en-US" altLang="zh-CN" sz="2400" dirty="0"/>
                <a:t>IE</a:t>
              </a:r>
              <a:endParaRPr lang="en-US" sz="2400" dirty="0"/>
            </a:p>
          </p:txBody>
        </p:sp>
        <p:grpSp>
          <p:nvGrpSpPr>
            <p:cNvPr id="4" name="Group 3"/>
            <p:cNvGrpSpPr/>
            <p:nvPr/>
          </p:nvGrpSpPr>
          <p:grpSpPr>
            <a:xfrm>
              <a:off x="2541658" y="2122567"/>
              <a:ext cx="4372733" cy="3086662"/>
              <a:chOff x="2541658" y="2122567"/>
              <a:chExt cx="4372733" cy="3086662"/>
            </a:xfrm>
          </p:grpSpPr>
          <p:sp>
            <p:nvSpPr>
              <p:cNvPr id="101" name="Right Arrow 100"/>
              <p:cNvSpPr/>
              <p:nvPr/>
            </p:nvSpPr>
            <p:spPr>
              <a:xfrm rot="2589067">
                <a:off x="4309487" y="2122567"/>
                <a:ext cx="684538" cy="2106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ight Arrow 101"/>
              <p:cNvSpPr/>
              <p:nvPr/>
            </p:nvSpPr>
            <p:spPr>
              <a:xfrm rot="8542866">
                <a:off x="6174302" y="2172176"/>
                <a:ext cx="740089" cy="180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ight Arrow 102"/>
              <p:cNvSpPr/>
              <p:nvPr/>
            </p:nvSpPr>
            <p:spPr>
              <a:xfrm>
                <a:off x="2541658" y="3606343"/>
                <a:ext cx="760343"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Right Arrow 103"/>
              <p:cNvSpPr/>
              <p:nvPr/>
            </p:nvSpPr>
            <p:spPr>
              <a:xfrm rot="19399562">
                <a:off x="4004760" y="5001683"/>
                <a:ext cx="872795" cy="20754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Right Arrow 104"/>
              <p:cNvSpPr/>
              <p:nvPr/>
            </p:nvSpPr>
            <p:spPr>
              <a:xfrm rot="13496120">
                <a:off x="6041933" y="4989633"/>
                <a:ext cx="697186" cy="192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12</a:t>
            </a:fld>
            <a:endParaRPr lang="en-US"/>
          </a:p>
        </p:txBody>
      </p:sp>
    </p:spTree>
    <p:extLst>
      <p:ext uri="{BB962C8B-B14F-4D97-AF65-F5344CB8AC3E}">
        <p14:creationId xmlns:p14="http://schemas.microsoft.com/office/powerpoint/2010/main" val="345361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365957319"/>
              </p:ext>
            </p:extLst>
          </p:nvPr>
        </p:nvGraphicFramePr>
        <p:xfrm>
          <a:off x="1434711" y="300483"/>
          <a:ext cx="5929240" cy="2743200"/>
        </p:xfrm>
        <a:graphic>
          <a:graphicData uri="http://schemas.openxmlformats.org/drawingml/2006/table">
            <a:tbl>
              <a:tblPr firstRow="1" bandRow="1">
                <a:tableStyleId>{69012ECD-51FC-41F1-AA8D-1B2483CD663E}</a:tableStyleId>
              </a:tblPr>
              <a:tblGrid>
                <a:gridCol w="1726109">
                  <a:extLst>
                    <a:ext uri="{9D8B030D-6E8A-4147-A177-3AD203B41FA5}">
                      <a16:colId xmlns:a16="http://schemas.microsoft.com/office/drawing/2014/main" val="20000"/>
                    </a:ext>
                  </a:extLst>
                </a:gridCol>
                <a:gridCol w="957347">
                  <a:extLst>
                    <a:ext uri="{9D8B030D-6E8A-4147-A177-3AD203B41FA5}">
                      <a16:colId xmlns:a16="http://schemas.microsoft.com/office/drawing/2014/main" val="20001"/>
                    </a:ext>
                  </a:extLst>
                </a:gridCol>
                <a:gridCol w="1270089">
                  <a:extLst>
                    <a:ext uri="{9D8B030D-6E8A-4147-A177-3AD203B41FA5}">
                      <a16:colId xmlns:a16="http://schemas.microsoft.com/office/drawing/2014/main" val="20002"/>
                    </a:ext>
                  </a:extLst>
                </a:gridCol>
                <a:gridCol w="1975695">
                  <a:extLst>
                    <a:ext uri="{9D8B030D-6E8A-4147-A177-3AD203B41FA5}">
                      <a16:colId xmlns:a16="http://schemas.microsoft.com/office/drawing/2014/main" val="20003"/>
                    </a:ext>
                  </a:extLst>
                </a:gridCol>
              </a:tblGrid>
              <a:tr h="457200">
                <a:tc gridSpan="4">
                  <a:txBody>
                    <a:bodyPr/>
                    <a:lstStyle/>
                    <a:p>
                      <a:r>
                        <a:rPr lang="en-US" altLang="zh-CN" sz="2400" baseline="0" dirty="0"/>
                        <a:t>Structured </a:t>
                      </a:r>
                      <a:r>
                        <a:rPr lang="en-US" sz="2400" baseline="0" dirty="0"/>
                        <a:t>Knowledge</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57200">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Entity</a:t>
                      </a:r>
                    </a:p>
                  </a:txBody>
                  <a:tcPr/>
                </a:tc>
                <a:tc>
                  <a:txBody>
                    <a:bodyPr/>
                    <a:lstStyle/>
                    <a:p>
                      <a:r>
                        <a:rPr lang="en-US" sz="2400" dirty="0">
                          <a:solidFill>
                            <a:srgbClr val="0000FF"/>
                          </a:solidFill>
                        </a:rPr>
                        <a:t>Relation</a:t>
                      </a:r>
                    </a:p>
                  </a:txBody>
                  <a:tcPr/>
                </a:tc>
                <a:extLst>
                  <a:ext uri="{0D108BD9-81ED-4DB2-BD59-A6C34878D82A}">
                    <a16:rowId xmlns:a16="http://schemas.microsoft.com/office/drawing/2014/main" val="10001"/>
                  </a:ext>
                </a:extLst>
              </a:tr>
              <a:tr h="457200">
                <a:tc>
                  <a:txBody>
                    <a:bodyPr/>
                    <a:lstStyle/>
                    <a:p>
                      <a:r>
                        <a:rPr lang="en-US" sz="2400" dirty="0"/>
                        <a:t>T790M</a:t>
                      </a:r>
                    </a:p>
                  </a:txBody>
                  <a:tcPr/>
                </a:tc>
                <a:tc>
                  <a:txBody>
                    <a:bodyPr/>
                    <a:lstStyle/>
                    <a:p>
                      <a:r>
                        <a:rPr lang="en-US" sz="2400" dirty="0"/>
                        <a:t>EGFR</a:t>
                      </a:r>
                    </a:p>
                  </a:txBody>
                  <a:tcPr/>
                </a:tc>
                <a:tc>
                  <a:txBody>
                    <a:bodyPr/>
                    <a:lstStyle/>
                    <a:p>
                      <a:r>
                        <a:rPr lang="en-US" sz="2400" dirty="0"/>
                        <a:t>gefitinib</a:t>
                      </a:r>
                    </a:p>
                  </a:txBody>
                  <a:tcPr/>
                </a:tc>
                <a:tc>
                  <a:txBody>
                    <a:bodyPr/>
                    <a:lstStyle/>
                    <a:p>
                      <a:r>
                        <a:rPr lang="en-US" sz="2400" dirty="0"/>
                        <a:t>Resist</a:t>
                      </a:r>
                    </a:p>
                  </a:txBody>
                  <a:tcPr/>
                </a:tc>
                <a:extLst>
                  <a:ext uri="{0D108BD9-81ED-4DB2-BD59-A6C34878D82A}">
                    <a16:rowId xmlns:a16="http://schemas.microsoft.com/office/drawing/2014/main" val="10002"/>
                  </a:ext>
                </a:extLst>
              </a:tr>
              <a:tr h="457200">
                <a:tc>
                  <a:txBody>
                    <a:bodyPr/>
                    <a:lstStyle/>
                    <a:p>
                      <a:r>
                        <a:rPr lang="en-US" sz="2400" dirty="0"/>
                        <a:t>Obama</a:t>
                      </a:r>
                    </a:p>
                  </a:txBody>
                  <a:tcPr/>
                </a:tc>
                <a:tc>
                  <a:txBody>
                    <a:bodyPr/>
                    <a:lstStyle/>
                    <a:p>
                      <a:r>
                        <a:rPr lang="en-US" sz="2400" dirty="0"/>
                        <a:t>U.S.</a:t>
                      </a:r>
                    </a:p>
                  </a:txBody>
                  <a:tcPr/>
                </a:tc>
                <a:tc>
                  <a:txBody>
                    <a:bodyPr/>
                    <a:lstStyle/>
                    <a:p>
                      <a:endParaRPr lang="en-US" sz="2400" dirty="0"/>
                    </a:p>
                  </a:txBody>
                  <a:tcPr/>
                </a:tc>
                <a:tc>
                  <a:txBody>
                    <a:bodyPr/>
                    <a:lstStyle/>
                    <a:p>
                      <a:r>
                        <a:rPr lang="en-US" sz="2400" dirty="0"/>
                        <a:t>President_of</a:t>
                      </a:r>
                    </a:p>
                  </a:txBody>
                  <a:tcPr/>
                </a:tc>
                <a:extLst>
                  <a:ext uri="{0D108BD9-81ED-4DB2-BD59-A6C34878D82A}">
                    <a16:rowId xmlns:a16="http://schemas.microsoft.com/office/drawing/2014/main" val="10003"/>
                  </a:ext>
                </a:extLst>
              </a:tr>
              <a:tr h="457200">
                <a:tc>
                  <a:txBody>
                    <a:bodyPr/>
                    <a:lstStyle/>
                    <a:p>
                      <a:r>
                        <a:rPr lang="en-US" sz="2400" dirty="0"/>
                        <a:t>Philadelphia</a:t>
                      </a:r>
                    </a:p>
                  </a:txBody>
                  <a:tcPr/>
                </a:tc>
                <a:tc>
                  <a:txBody>
                    <a:bodyPr/>
                    <a:lstStyle/>
                    <a:p>
                      <a:r>
                        <a:rPr lang="en-US" sz="2400" dirty="0"/>
                        <a:t>PA.</a:t>
                      </a:r>
                    </a:p>
                  </a:txBody>
                  <a:tcPr/>
                </a:tc>
                <a:tc>
                  <a:txBody>
                    <a:bodyPr/>
                    <a:lstStyle/>
                    <a:p>
                      <a:endParaRPr lang="en-US" sz="2400" dirty="0"/>
                    </a:p>
                  </a:txBody>
                  <a:tcPr/>
                </a:tc>
                <a:tc>
                  <a:txBody>
                    <a:bodyPr/>
                    <a:lstStyle/>
                    <a:p>
                      <a:r>
                        <a:rPr lang="en-US" sz="2400" dirty="0"/>
                        <a:t>Locate_in</a:t>
                      </a:r>
                    </a:p>
                  </a:txBody>
                  <a:tcPr/>
                </a:tc>
                <a:extLst>
                  <a:ext uri="{0D108BD9-81ED-4DB2-BD59-A6C34878D82A}">
                    <a16:rowId xmlns:a16="http://schemas.microsoft.com/office/drawing/2014/main" val="10004"/>
                  </a:ext>
                </a:extLst>
              </a:tr>
              <a:tr h="457200">
                <a:tc>
                  <a:txBody>
                    <a:bodyPr/>
                    <a:lstStyle/>
                    <a:p>
                      <a:r>
                        <a:rPr lang="en-US" sz="2400" dirty="0"/>
                        <a:t>…</a:t>
                      </a:r>
                    </a:p>
                  </a:txBody>
                  <a:tcPr/>
                </a:tc>
                <a:tc>
                  <a:txBody>
                    <a:bodyPr/>
                    <a:lstStyle/>
                    <a:p>
                      <a:r>
                        <a:rPr lang="en-US" sz="2400" dirty="0"/>
                        <a:t>…</a:t>
                      </a:r>
                    </a:p>
                  </a:txBody>
                  <a:tcPr/>
                </a:tc>
                <a:tc>
                  <a:txBody>
                    <a:bodyPr/>
                    <a:lstStyle/>
                    <a:p>
                      <a:endParaRPr lang="en-US" sz="2400" dirty="0"/>
                    </a:p>
                  </a:txBody>
                  <a:tcPr/>
                </a:tc>
                <a:tc>
                  <a:txBody>
                    <a:bodyPr/>
                    <a:lstStyle/>
                    <a:p>
                      <a:r>
                        <a:rPr lang="en-US" sz="2400" dirty="0"/>
                        <a:t>…</a:t>
                      </a:r>
                    </a:p>
                  </a:txBody>
                  <a:tcPr/>
                </a:tc>
                <a:extLst>
                  <a:ext uri="{0D108BD9-81ED-4DB2-BD59-A6C34878D82A}">
                    <a16:rowId xmlns:a16="http://schemas.microsoft.com/office/drawing/2014/main" val="10005"/>
                  </a:ext>
                </a:extLst>
              </a:tr>
            </a:tbl>
          </a:graphicData>
        </a:graphic>
      </p:graphicFrame>
      <p:pic>
        <p:nvPicPr>
          <p:cNvPr id="25" name="Picture 24"/>
          <p:cNvPicPr>
            <a:picLocks noChangeAspect="1"/>
          </p:cNvPicPr>
          <p:nvPr/>
        </p:nvPicPr>
        <p:blipFill>
          <a:blip r:embed="rId3"/>
          <a:stretch>
            <a:fillRect/>
          </a:stretch>
        </p:blipFill>
        <p:spPr>
          <a:xfrm>
            <a:off x="4587083" y="3081578"/>
            <a:ext cx="4300199" cy="2418862"/>
          </a:xfrm>
          <a:prstGeom prst="rect">
            <a:avLst/>
          </a:prstGeom>
        </p:spPr>
      </p:pic>
      <p:pic>
        <p:nvPicPr>
          <p:cNvPr id="5" name="Picture 4"/>
          <p:cNvPicPr>
            <a:picLocks noChangeAspect="1"/>
          </p:cNvPicPr>
          <p:nvPr/>
        </p:nvPicPr>
        <p:blipFill>
          <a:blip r:embed="rId4"/>
          <a:stretch>
            <a:fillRect/>
          </a:stretch>
        </p:blipFill>
        <p:spPr>
          <a:xfrm>
            <a:off x="219337" y="3088574"/>
            <a:ext cx="4290772" cy="2411866"/>
          </a:xfrm>
          <a:prstGeom prst="rect">
            <a:avLst/>
          </a:prstGeom>
        </p:spPr>
      </p:pic>
      <p:pic>
        <p:nvPicPr>
          <p:cNvPr id="10" name="Picture 9"/>
          <p:cNvPicPr>
            <a:picLocks noChangeAspect="1"/>
          </p:cNvPicPr>
          <p:nvPr/>
        </p:nvPicPr>
        <p:blipFill>
          <a:blip r:embed="rId5"/>
          <a:stretch>
            <a:fillRect/>
          </a:stretch>
        </p:blipFill>
        <p:spPr>
          <a:xfrm>
            <a:off x="3116903" y="3983995"/>
            <a:ext cx="4088423" cy="2245281"/>
          </a:xfrm>
          <a:prstGeom prst="rect">
            <a:avLst/>
          </a:prstGeom>
        </p:spPr>
      </p:pic>
      <p:sp>
        <p:nvSpPr>
          <p:cNvPr id="6" name="Slide Number Placeholder 5"/>
          <p:cNvSpPr>
            <a:spLocks noGrp="1"/>
          </p:cNvSpPr>
          <p:nvPr>
            <p:ph type="sldNum" sz="quarter" idx="12"/>
          </p:nvPr>
        </p:nvSpPr>
        <p:spPr/>
        <p:txBody>
          <a:bodyPr/>
          <a:lstStyle/>
          <a:p>
            <a:pPr>
              <a:defRPr/>
            </a:pPr>
            <a:fld id="{0E11CC8F-329F-8C41-AC6A-3ECAF67E5476}" type="slidenum">
              <a:rPr lang="en-US" smtClean="0"/>
              <a:pPr>
                <a:defRPr/>
              </a:pPr>
              <a:t>13</a:t>
            </a:fld>
            <a:endParaRPr lang="en-US"/>
          </a:p>
        </p:txBody>
      </p:sp>
    </p:spTree>
    <p:extLst>
      <p:ext uri="{BB962C8B-B14F-4D97-AF65-F5344CB8AC3E}">
        <p14:creationId xmlns:p14="http://schemas.microsoft.com/office/powerpoint/2010/main" val="270142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Applications</a:t>
            </a:r>
          </a:p>
        </p:txBody>
      </p:sp>
      <p:sp>
        <p:nvSpPr>
          <p:cNvPr id="3" name="Content Placeholder 2"/>
          <p:cNvSpPr>
            <a:spLocks noGrp="1"/>
          </p:cNvSpPr>
          <p:nvPr>
            <p:ph idx="1"/>
          </p:nvPr>
        </p:nvSpPr>
        <p:spPr>
          <a:xfrm>
            <a:off x="457200" y="1600200"/>
            <a:ext cx="8229600" cy="4880569"/>
          </a:xfrm>
        </p:spPr>
        <p:txBody>
          <a:bodyPr>
            <a:normAutofit lnSpcReduction="10000"/>
          </a:bodyPr>
          <a:lstStyle/>
          <a:p>
            <a:r>
              <a:rPr lang="en-US" dirty="0"/>
              <a:t>Question Answering</a:t>
            </a:r>
          </a:p>
          <a:p>
            <a:pPr lvl="1"/>
            <a:r>
              <a:rPr lang="en-US" i="1" dirty="0"/>
              <a:t>Which companies are releasing new smartphones new products in Europe this Spring?</a:t>
            </a:r>
          </a:p>
          <a:p>
            <a:pPr lvl="1"/>
            <a:r>
              <a:rPr lang="en-US" i="1" dirty="0"/>
              <a:t>Alert me anytime a new smartphone is announced in the U.S.</a:t>
            </a:r>
          </a:p>
          <a:p>
            <a:r>
              <a:rPr lang="en-US" dirty="0"/>
              <a:t>Data Analysis</a:t>
            </a:r>
          </a:p>
          <a:p>
            <a:pPr lvl="1"/>
            <a:r>
              <a:rPr lang="en-US" dirty="0"/>
              <a:t>Analyze trends in product releases across different industries</a:t>
            </a:r>
          </a:p>
          <a:p>
            <a:pPr lvl="1"/>
            <a:r>
              <a:rPr lang="en-US" dirty="0"/>
              <a:t>Is there a correlation between price and date of release?</a:t>
            </a:r>
          </a:p>
        </p:txBody>
      </p:sp>
      <p:sp>
        <p:nvSpPr>
          <p:cNvPr id="4" name="Slide Number Placeholder 3"/>
          <p:cNvSpPr>
            <a:spLocks noGrp="1"/>
          </p:cNvSpPr>
          <p:nvPr>
            <p:ph type="sldNum" sz="quarter" idx="12"/>
          </p:nvPr>
        </p:nvSpPr>
        <p:spPr/>
        <p:txBody>
          <a:bodyPr/>
          <a:lstStyle/>
          <a:p>
            <a:fld id="{E216AE2C-6153-E049-95F5-80F0548C7BC8}" type="slidenum">
              <a:rPr lang="en-US" smtClean="0"/>
              <a:t>14</a:t>
            </a:fld>
            <a:endParaRPr lang="en-US"/>
          </a:p>
        </p:txBody>
      </p:sp>
    </p:spTree>
    <p:extLst>
      <p:ext uri="{BB962C8B-B14F-4D97-AF65-F5344CB8AC3E}">
        <p14:creationId xmlns:p14="http://schemas.microsoft.com/office/powerpoint/2010/main" val="64775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NLP Perspective: Overview</a:t>
            </a:r>
          </a:p>
        </p:txBody>
      </p:sp>
      <p:sp>
        <p:nvSpPr>
          <p:cNvPr id="4" name="Multidocument 3"/>
          <p:cNvSpPr/>
          <p:nvPr/>
        </p:nvSpPr>
        <p:spPr>
          <a:xfrm>
            <a:off x="904652" y="4320625"/>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NLP Pipeline</a:t>
            </a:r>
          </a:p>
        </p:txBody>
      </p:sp>
      <p:sp>
        <p:nvSpPr>
          <p:cNvPr id="5" name="Multidocument 4"/>
          <p:cNvSpPr/>
          <p:nvPr/>
        </p:nvSpPr>
        <p:spPr>
          <a:xfrm>
            <a:off x="1018981" y="160020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6" name="Up Arrow 5"/>
          <p:cNvSpPr/>
          <p:nvPr/>
        </p:nvSpPr>
        <p:spPr>
          <a:xfrm>
            <a:off x="2324625" y="3481449"/>
            <a:ext cx="827793" cy="75979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6"/>
          <p:cNvSpPr/>
          <p:nvPr/>
        </p:nvSpPr>
        <p:spPr>
          <a:xfrm>
            <a:off x="5534384" y="1417638"/>
            <a:ext cx="3073041" cy="22793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Real Word Applications</a:t>
            </a:r>
          </a:p>
        </p:txBody>
      </p:sp>
      <p:sp>
        <p:nvSpPr>
          <p:cNvPr id="8" name="Right Arrow 7"/>
          <p:cNvSpPr/>
          <p:nvPr/>
        </p:nvSpPr>
        <p:spPr>
          <a:xfrm rot="19936862">
            <a:off x="4311717" y="4437548"/>
            <a:ext cx="2766440" cy="26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515081" y="2256705"/>
            <a:ext cx="903359" cy="7307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E216AE2C-6153-E049-95F5-80F0548C7BC8}" type="slidenum">
              <a:rPr lang="en-US" smtClean="0"/>
              <a:t>15</a:t>
            </a:fld>
            <a:endParaRPr lang="en-US"/>
          </a:p>
        </p:txBody>
      </p:sp>
    </p:spTree>
    <p:extLst>
      <p:ext uri="{BB962C8B-B14F-4D97-AF65-F5344CB8AC3E}">
        <p14:creationId xmlns:p14="http://schemas.microsoft.com/office/powerpoint/2010/main" val="297573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58123" y="5631448"/>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Raw Texts (input)</a:t>
            </a:r>
          </a:p>
        </p:txBody>
      </p:sp>
      <p:sp>
        <p:nvSpPr>
          <p:cNvPr id="5" name="Rectangle 4"/>
          <p:cNvSpPr/>
          <p:nvPr/>
        </p:nvSpPr>
        <p:spPr>
          <a:xfrm>
            <a:off x="4158123" y="2903098"/>
            <a:ext cx="4238228" cy="1077321"/>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Morphology &amp; Phonology Analysis</a:t>
            </a:r>
          </a:p>
        </p:txBody>
      </p:sp>
      <p:sp>
        <p:nvSpPr>
          <p:cNvPr id="6" name="Rectangle 5"/>
          <p:cNvSpPr/>
          <p:nvPr/>
        </p:nvSpPr>
        <p:spPr>
          <a:xfrm>
            <a:off x="4158123" y="1723297"/>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Part-of-speech Tagging</a:t>
            </a:r>
          </a:p>
        </p:txBody>
      </p:sp>
      <p:sp>
        <p:nvSpPr>
          <p:cNvPr id="8" name="Rectangle 7"/>
          <p:cNvSpPr/>
          <p:nvPr/>
        </p:nvSpPr>
        <p:spPr>
          <a:xfrm>
            <a:off x="4158123" y="4435246"/>
            <a:ext cx="4238228"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Tokenization</a:t>
            </a:r>
          </a:p>
        </p:txBody>
      </p:sp>
      <p:sp>
        <p:nvSpPr>
          <p:cNvPr id="9" name="Rectangle 8"/>
          <p:cNvSpPr/>
          <p:nvPr/>
        </p:nvSpPr>
        <p:spPr>
          <a:xfrm>
            <a:off x="4158123" y="567383"/>
            <a:ext cx="4238228"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Parsing</a:t>
            </a:r>
          </a:p>
        </p:txBody>
      </p:sp>
      <p:cxnSp>
        <p:nvCxnSpPr>
          <p:cNvPr id="11" name="Straight Arrow Connector 10"/>
          <p:cNvCxnSpPr>
            <a:stCxn id="4" idx="0"/>
            <a:endCxn id="8" idx="2"/>
          </p:cNvCxnSpPr>
          <p:nvPr/>
        </p:nvCxnSpPr>
        <p:spPr>
          <a:xfrm flipV="1">
            <a:off x="6277237" y="51613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V="1">
            <a:off x="6277237" y="3980419"/>
            <a:ext cx="0" cy="454827"/>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 idx="0"/>
            <a:endCxn id="6" idx="2"/>
          </p:cNvCxnSpPr>
          <p:nvPr/>
        </p:nvCxnSpPr>
        <p:spPr>
          <a:xfrm flipV="1">
            <a:off x="6277237" y="2449392"/>
            <a:ext cx="0" cy="45370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277237" y="1293478"/>
            <a:ext cx="0" cy="42981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Multidocument 15"/>
          <p:cNvSpPr/>
          <p:nvPr/>
        </p:nvSpPr>
        <p:spPr>
          <a:xfrm>
            <a:off x="45106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NLP Pipeline</a:t>
            </a:r>
          </a:p>
        </p:txBody>
      </p:sp>
      <p:sp>
        <p:nvSpPr>
          <p:cNvPr id="17" name="Slide Number Placeholder 16"/>
          <p:cNvSpPr>
            <a:spLocks noGrp="1"/>
          </p:cNvSpPr>
          <p:nvPr>
            <p:ph type="sldNum" sz="quarter" idx="12"/>
          </p:nvPr>
        </p:nvSpPr>
        <p:spPr/>
        <p:txBody>
          <a:bodyPr/>
          <a:lstStyle/>
          <a:p>
            <a:fld id="{E216AE2C-6153-E049-95F5-80F0548C7BC8}" type="slidenum">
              <a:rPr lang="en-US" smtClean="0"/>
              <a:t>16</a:t>
            </a:fld>
            <a:endParaRPr lang="en-US"/>
          </a:p>
        </p:txBody>
      </p:sp>
    </p:spTree>
    <p:extLst>
      <p:ext uri="{BB962C8B-B14F-4D97-AF65-F5344CB8AC3E}">
        <p14:creationId xmlns:p14="http://schemas.microsoft.com/office/powerpoint/2010/main" val="40278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130077"/>
            <a:ext cx="3983182" cy="12884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Input Text (with or without </a:t>
            </a:r>
            <a:r>
              <a:rPr lang="en-US" sz="2800">
                <a:solidFill>
                  <a:schemeClr val="tx1"/>
                </a:solidFill>
              </a:rPr>
              <a:t>Preprocessing throng NLP pipeline)</a:t>
            </a:r>
            <a:endParaRPr lang="en-US" sz="2800" dirty="0">
              <a:solidFill>
                <a:schemeClr val="tx1"/>
              </a:solidFill>
            </a:endParaRPr>
          </a:p>
        </p:txBody>
      </p:sp>
      <p:sp>
        <p:nvSpPr>
          <p:cNvPr id="5" name="Rectangle 4"/>
          <p:cNvSpPr/>
          <p:nvPr/>
        </p:nvSpPr>
        <p:spPr>
          <a:xfrm>
            <a:off x="4036919" y="2710930"/>
            <a:ext cx="1982086"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Relation Extraction</a:t>
            </a:r>
          </a:p>
        </p:txBody>
      </p:sp>
      <p:sp>
        <p:nvSpPr>
          <p:cNvPr id="6" name="Rectangle 5"/>
          <p:cNvSpPr/>
          <p:nvPr/>
        </p:nvSpPr>
        <p:spPr>
          <a:xfrm>
            <a:off x="4313696" y="16782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Coreference Resolution</a:t>
            </a:r>
          </a:p>
        </p:txBody>
      </p:sp>
      <p:sp>
        <p:nvSpPr>
          <p:cNvPr id="8" name="Rectangle 7"/>
          <p:cNvSpPr/>
          <p:nvPr/>
        </p:nvSpPr>
        <p:spPr>
          <a:xfrm>
            <a:off x="4313696" y="4084522"/>
            <a:ext cx="3983182" cy="726089"/>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Named Entity Recognition</a:t>
            </a: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Entity Linking</a:t>
            </a:r>
          </a:p>
        </p:txBody>
      </p:sp>
      <p:cxnSp>
        <p:nvCxnSpPr>
          <p:cNvPr id="11" name="Straight Arrow Connector 10"/>
          <p:cNvCxnSpPr>
            <a:stCxn id="4" idx="0"/>
            <a:endCxn id="8" idx="2"/>
          </p:cNvCxnSpPr>
          <p:nvPr/>
        </p:nvCxnSpPr>
        <p:spPr>
          <a:xfrm flipV="1">
            <a:off x="6305287" y="4810611"/>
            <a:ext cx="0" cy="319466"/>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629488"/>
            <a:ext cx="1277325"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7" y="2404338"/>
            <a:ext cx="0" cy="168018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339405"/>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710930"/>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Event Extraction</a:t>
            </a:r>
          </a:p>
        </p:txBody>
      </p:sp>
      <p:cxnSp>
        <p:nvCxnSpPr>
          <p:cNvPr id="19" name="Straight Arrow Connector 18"/>
          <p:cNvCxnSpPr>
            <a:stCxn id="8" idx="0"/>
            <a:endCxn id="18" idx="2"/>
          </p:cNvCxnSpPr>
          <p:nvPr/>
        </p:nvCxnSpPr>
        <p:spPr>
          <a:xfrm flipV="1">
            <a:off x="6305287" y="3629488"/>
            <a:ext cx="1258247" cy="455034"/>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45" name="Slide Number Placeholder 44"/>
          <p:cNvSpPr>
            <a:spLocks noGrp="1"/>
          </p:cNvSpPr>
          <p:nvPr>
            <p:ph type="sldNum" sz="quarter" idx="12"/>
          </p:nvPr>
        </p:nvSpPr>
        <p:spPr/>
        <p:txBody>
          <a:bodyPr/>
          <a:lstStyle/>
          <a:p>
            <a:fld id="{E216AE2C-6153-E049-95F5-80F0548C7BC8}" type="slidenum">
              <a:rPr lang="en-US" smtClean="0"/>
              <a:t>17</a:t>
            </a:fld>
            <a:endParaRPr lang="en-US"/>
          </a:p>
        </p:txBody>
      </p:sp>
    </p:spTree>
    <p:extLst>
      <p:ext uri="{BB962C8B-B14F-4D97-AF65-F5344CB8AC3E}">
        <p14:creationId xmlns:p14="http://schemas.microsoft.com/office/powerpoint/2010/main" val="2986216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t>
            </a:r>
            <a:r>
              <a:rPr lang="en-US" dirty="0" err="1"/>
              <a:t>Grpah</a:t>
            </a:r>
            <a:endParaRPr lang="en-US" dirty="0"/>
          </a:p>
        </p:txBody>
      </p:sp>
      <p:pic>
        <p:nvPicPr>
          <p:cNvPr id="5" name="Content Placeholder 4"/>
          <p:cNvPicPr>
            <a:picLocks noGrp="1" noChangeAspect="1"/>
          </p:cNvPicPr>
          <p:nvPr>
            <p:ph idx="1"/>
          </p:nvPr>
        </p:nvPicPr>
        <p:blipFill>
          <a:blip r:embed="rId2"/>
          <a:srcRect l="-25408" r="-25408"/>
          <a:stretch>
            <a:fillRect/>
          </a:stretch>
        </p:blipFill>
        <p:spPr>
          <a:xfrm>
            <a:off x="457203" y="1656906"/>
            <a:ext cx="8229600" cy="4525963"/>
          </a:xfrm>
        </p:spPr>
      </p:pic>
      <p:sp>
        <p:nvSpPr>
          <p:cNvPr id="4" name="Slide Number Placeholder 3"/>
          <p:cNvSpPr>
            <a:spLocks noGrp="1"/>
          </p:cNvSpPr>
          <p:nvPr>
            <p:ph type="sldNum" sz="quarter" idx="12"/>
          </p:nvPr>
        </p:nvSpPr>
        <p:spPr/>
        <p:txBody>
          <a:bodyPr/>
          <a:lstStyle/>
          <a:p>
            <a:fld id="{E216AE2C-6153-E049-95F5-80F0548C7BC8}" type="slidenum">
              <a:rPr lang="en-US" smtClean="0"/>
              <a:t>18</a:t>
            </a:fld>
            <a:endParaRPr lang="en-US"/>
          </a:p>
        </p:txBody>
      </p:sp>
    </p:spTree>
    <p:extLst>
      <p:ext uri="{BB962C8B-B14F-4D97-AF65-F5344CB8AC3E}">
        <p14:creationId xmlns:p14="http://schemas.microsoft.com/office/powerpoint/2010/main" val="215562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13696" y="5461348"/>
            <a:ext cx="3983182" cy="957223"/>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Input Text (with or without Preprocessing)</a:t>
            </a:r>
          </a:p>
        </p:txBody>
      </p:sp>
      <p:sp>
        <p:nvSpPr>
          <p:cNvPr id="5" name="Rectangle 4"/>
          <p:cNvSpPr/>
          <p:nvPr/>
        </p:nvSpPr>
        <p:spPr>
          <a:xfrm>
            <a:off x="4036919" y="2846398"/>
            <a:ext cx="1982086" cy="918558"/>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a:solidFill>
                  <a:schemeClr val="tx1"/>
                </a:solidFill>
              </a:rPr>
              <a:t>Relation Extraction</a:t>
            </a:r>
          </a:p>
        </p:txBody>
      </p:sp>
      <p:sp>
        <p:nvSpPr>
          <p:cNvPr id="6" name="Rectangle 5"/>
          <p:cNvSpPr/>
          <p:nvPr/>
        </p:nvSpPr>
        <p:spPr>
          <a:xfrm>
            <a:off x="4313696" y="1745977"/>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Coreference Resolution</a:t>
            </a:r>
          </a:p>
        </p:txBody>
      </p:sp>
      <p:sp>
        <p:nvSpPr>
          <p:cNvPr id="8" name="Rectangle 7"/>
          <p:cNvSpPr/>
          <p:nvPr/>
        </p:nvSpPr>
        <p:spPr>
          <a:xfrm>
            <a:off x="4313696" y="4265146"/>
            <a:ext cx="3983182" cy="726089"/>
          </a:xfrm>
          <a:prstGeom prst="rect">
            <a:avLst/>
          </a:prstGeom>
          <a:ln/>
        </p:spPr>
        <p:style>
          <a:lnRef idx="1">
            <a:schemeClr val="accent6"/>
          </a:lnRef>
          <a:fillRef idx="2">
            <a:schemeClr val="accent6"/>
          </a:fillRef>
          <a:effectRef idx="1">
            <a:schemeClr val="accent6"/>
          </a:effectRef>
          <a:fontRef idx="minor">
            <a:schemeClr val="dk1"/>
          </a:fontRef>
        </p:style>
        <p:txBody>
          <a:bodyPr lIns="73253" tIns="36626" rIns="73253" bIns="36626" rtlCol="0" anchor="ctr"/>
          <a:lstStyle/>
          <a:p>
            <a:pPr algn="ctr"/>
            <a:r>
              <a:rPr lang="en-US" sz="2800" dirty="0">
                <a:solidFill>
                  <a:schemeClr val="tx1"/>
                </a:solidFill>
              </a:rPr>
              <a:t>Named Entity Recognition</a:t>
            </a:r>
          </a:p>
        </p:txBody>
      </p:sp>
      <p:sp>
        <p:nvSpPr>
          <p:cNvPr id="9" name="Rectangle 8"/>
          <p:cNvSpPr/>
          <p:nvPr/>
        </p:nvSpPr>
        <p:spPr>
          <a:xfrm>
            <a:off x="4313696" y="612743"/>
            <a:ext cx="3983182" cy="726095"/>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Entity Linking</a:t>
            </a:r>
          </a:p>
        </p:txBody>
      </p:sp>
      <p:cxnSp>
        <p:nvCxnSpPr>
          <p:cNvPr id="11" name="Straight Arrow Connector 10"/>
          <p:cNvCxnSpPr>
            <a:stCxn id="4" idx="0"/>
            <a:endCxn id="8" idx="2"/>
          </p:cNvCxnSpPr>
          <p:nvPr/>
        </p:nvCxnSpPr>
        <p:spPr>
          <a:xfrm flipV="1">
            <a:off x="6305287" y="4991235"/>
            <a:ext cx="0" cy="470113"/>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0"/>
            <a:endCxn id="5" idx="2"/>
          </p:cNvCxnSpPr>
          <p:nvPr/>
        </p:nvCxnSpPr>
        <p:spPr>
          <a:xfrm flipH="1" flipV="1">
            <a:off x="5027962" y="3764956"/>
            <a:ext cx="1277325"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0"/>
            <a:endCxn id="6" idx="2"/>
          </p:cNvCxnSpPr>
          <p:nvPr/>
        </p:nvCxnSpPr>
        <p:spPr>
          <a:xfrm flipV="1">
            <a:off x="6305286" y="2472069"/>
            <a:ext cx="0" cy="1793072"/>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0"/>
            <a:endCxn id="9" idx="2"/>
          </p:cNvCxnSpPr>
          <p:nvPr/>
        </p:nvCxnSpPr>
        <p:spPr>
          <a:xfrm flipV="1">
            <a:off x="6305287" y="1338838"/>
            <a:ext cx="0" cy="407139"/>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667703" y="2846398"/>
            <a:ext cx="1791662" cy="918558"/>
          </a:xfrm>
          <a:prstGeom prst="rect">
            <a:avLst/>
          </a:prstGeom>
          <a:ln w="57150" cmpd="sng">
            <a:solidFill>
              <a:schemeClr val="tx1"/>
            </a:solidFill>
          </a:ln>
        </p:spPr>
        <p:style>
          <a:lnRef idx="2">
            <a:schemeClr val="accent1"/>
          </a:lnRef>
          <a:fillRef idx="1">
            <a:schemeClr val="lt1"/>
          </a:fillRef>
          <a:effectRef idx="0">
            <a:schemeClr val="accent1"/>
          </a:effectRef>
          <a:fontRef idx="minor">
            <a:schemeClr val="dk1"/>
          </a:fontRef>
        </p:style>
        <p:txBody>
          <a:bodyPr lIns="73253" tIns="36626" rIns="73253" bIns="36626" rtlCol="0" anchor="ctr"/>
          <a:lstStyle/>
          <a:p>
            <a:pPr algn="ctr"/>
            <a:r>
              <a:rPr lang="en-US" sz="2800" dirty="0">
                <a:solidFill>
                  <a:schemeClr val="tx1"/>
                </a:solidFill>
              </a:rPr>
              <a:t>Event Extraction</a:t>
            </a:r>
          </a:p>
        </p:txBody>
      </p:sp>
      <p:cxnSp>
        <p:nvCxnSpPr>
          <p:cNvPr id="19" name="Straight Arrow Connector 18"/>
          <p:cNvCxnSpPr>
            <a:stCxn id="8" idx="0"/>
            <a:endCxn id="18" idx="2"/>
          </p:cNvCxnSpPr>
          <p:nvPr/>
        </p:nvCxnSpPr>
        <p:spPr>
          <a:xfrm flipV="1">
            <a:off x="6305287" y="3764956"/>
            <a:ext cx="1258247" cy="500190"/>
          </a:xfrm>
          <a:prstGeom prst="straightConnector1">
            <a:avLst/>
          </a:prstGeom>
          <a:ln w="38100" cmpd="sng">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Multidocument 20"/>
          <p:cNvSpPr/>
          <p:nvPr/>
        </p:nvSpPr>
        <p:spPr>
          <a:xfrm>
            <a:off x="371697" y="2347426"/>
            <a:ext cx="3309237" cy="197319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IE Pipeline</a:t>
            </a:r>
          </a:p>
        </p:txBody>
      </p:sp>
      <p:sp>
        <p:nvSpPr>
          <p:cNvPr id="2" name="Slide Number Placeholder 1"/>
          <p:cNvSpPr>
            <a:spLocks noGrp="1"/>
          </p:cNvSpPr>
          <p:nvPr>
            <p:ph type="sldNum" sz="quarter" idx="12"/>
          </p:nvPr>
        </p:nvSpPr>
        <p:spPr/>
        <p:txBody>
          <a:bodyPr/>
          <a:lstStyle/>
          <a:p>
            <a:fld id="{E216AE2C-6153-E049-95F5-80F0548C7BC8}" type="slidenum">
              <a:rPr lang="en-US" smtClean="0"/>
              <a:t>19</a:t>
            </a:fld>
            <a:endParaRPr lang="en-US"/>
          </a:p>
        </p:txBody>
      </p:sp>
    </p:spTree>
    <p:extLst>
      <p:ext uri="{BB962C8B-B14F-4D97-AF65-F5344CB8AC3E}">
        <p14:creationId xmlns:p14="http://schemas.microsoft.com/office/powerpoint/2010/main" val="1327770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fld id="{E216AE2C-6153-E049-95F5-80F0548C7BC8}" type="slidenum">
              <a:rPr lang="en-US" smtClean="0"/>
              <a:t>2</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Intro to Information Extraction</a:t>
            </a: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Named Entity Recognition</a:t>
            </a: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Entity Relation Extraction</a:t>
            </a:r>
          </a:p>
        </p:txBody>
      </p:sp>
    </p:spTree>
    <p:extLst>
      <p:ext uri="{BB962C8B-B14F-4D97-AF65-F5344CB8AC3E}">
        <p14:creationId xmlns:p14="http://schemas.microsoft.com/office/powerpoint/2010/main" val="1012450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4" name="Slide Number Placeholder 3"/>
          <p:cNvSpPr>
            <a:spLocks noGrp="1"/>
          </p:cNvSpPr>
          <p:nvPr>
            <p:ph type="sldNum" sz="quarter" idx="12"/>
          </p:nvPr>
        </p:nvSpPr>
        <p:spPr/>
        <p:txBody>
          <a:bodyPr/>
          <a:lstStyle/>
          <a:p>
            <a:fld id="{E216AE2C-6153-E049-95F5-80F0548C7BC8}" type="slidenum">
              <a:rPr lang="en-US" smtClean="0"/>
              <a:t>20</a:t>
            </a:fld>
            <a:endParaRPr lang="en-US"/>
          </a:p>
        </p:txBody>
      </p:sp>
      <p:sp>
        <p:nvSpPr>
          <p:cNvPr id="5" name="Rounded Rectangle 4"/>
          <p:cNvSpPr/>
          <p:nvPr/>
        </p:nvSpPr>
        <p:spPr>
          <a:xfrm>
            <a:off x="1734958" y="1859793"/>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lumMod val="85000"/>
                  </a:schemeClr>
                </a:solidFill>
              </a:rPr>
              <a:t>Intro to Information Extraction</a:t>
            </a:r>
          </a:p>
        </p:txBody>
      </p:sp>
      <p:sp>
        <p:nvSpPr>
          <p:cNvPr id="6" name="Rounded Rectangle 5"/>
          <p:cNvSpPr/>
          <p:nvPr/>
        </p:nvSpPr>
        <p:spPr>
          <a:xfrm>
            <a:off x="1734958" y="3350334"/>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rgbClr val="000000"/>
                </a:solidFill>
              </a:rPr>
              <a:t>Named Entity Recognition</a:t>
            </a:r>
          </a:p>
        </p:txBody>
      </p:sp>
      <p:sp>
        <p:nvSpPr>
          <p:cNvPr id="7" name="Rounded Rectangle 6"/>
          <p:cNvSpPr/>
          <p:nvPr/>
        </p:nvSpPr>
        <p:spPr>
          <a:xfrm>
            <a:off x="1734958" y="4795517"/>
            <a:ext cx="595331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a:solidFill>
                  <a:schemeClr val="bg1">
                    <a:lumMod val="85000"/>
                  </a:schemeClr>
                </a:solidFill>
              </a:rPr>
              <a:t>Entity Relation Extraction</a:t>
            </a:r>
          </a:p>
        </p:txBody>
      </p:sp>
    </p:spTree>
    <p:extLst>
      <p:ext uri="{BB962C8B-B14F-4D97-AF65-F5344CB8AC3E}">
        <p14:creationId xmlns:p14="http://schemas.microsoft.com/office/powerpoint/2010/main" val="3484308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Entity Recognition</a:t>
            </a:r>
          </a:p>
        </p:txBody>
      </p:sp>
      <p:sp>
        <p:nvSpPr>
          <p:cNvPr id="3" name="Content Placeholder 2"/>
          <p:cNvSpPr>
            <a:spLocks noGrp="1"/>
          </p:cNvSpPr>
          <p:nvPr>
            <p:ph idx="1"/>
          </p:nvPr>
        </p:nvSpPr>
        <p:spPr/>
        <p:txBody>
          <a:bodyPr>
            <a:normAutofit/>
          </a:bodyPr>
          <a:lstStyle/>
          <a:p>
            <a:r>
              <a:rPr lang="en-US" sz="2400" dirty="0"/>
              <a:t>Task: identify all mentions of named entities (people, organizations, locations, dates) from natural language texts.</a:t>
            </a:r>
          </a:p>
        </p:txBody>
      </p:sp>
      <p:pic>
        <p:nvPicPr>
          <p:cNvPr id="4" name="Picture 3"/>
          <p:cNvPicPr>
            <a:picLocks noChangeAspect="1"/>
          </p:cNvPicPr>
          <p:nvPr/>
        </p:nvPicPr>
        <p:blipFill>
          <a:blip r:embed="rId2"/>
          <a:stretch>
            <a:fillRect/>
          </a:stretch>
        </p:blipFill>
        <p:spPr>
          <a:xfrm>
            <a:off x="1305911" y="2697396"/>
            <a:ext cx="6709454" cy="3320142"/>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21</a:t>
            </a:fld>
            <a:endParaRPr lang="en-US"/>
          </a:p>
        </p:txBody>
      </p:sp>
    </p:spTree>
    <p:extLst>
      <p:ext uri="{BB962C8B-B14F-4D97-AF65-F5344CB8AC3E}">
        <p14:creationId xmlns:p14="http://schemas.microsoft.com/office/powerpoint/2010/main" val="3781140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Setting</a:t>
            </a:r>
          </a:p>
        </p:txBody>
      </p:sp>
      <p:sp>
        <p:nvSpPr>
          <p:cNvPr id="3" name="Content Placeholder 2"/>
          <p:cNvSpPr>
            <a:spLocks noGrp="1"/>
          </p:cNvSpPr>
          <p:nvPr>
            <p:ph idx="1"/>
          </p:nvPr>
        </p:nvSpPr>
        <p:spPr/>
        <p:txBody>
          <a:bodyPr/>
          <a:lstStyle/>
          <a:p>
            <a:pPr marL="0" indent="0">
              <a:buNone/>
            </a:pPr>
            <a:r>
              <a:rPr lang="en-US" dirty="0"/>
              <a:t>Assume we have annotated examples </a:t>
            </a:r>
          </a:p>
        </p:txBody>
      </p:sp>
      <p:sp>
        <p:nvSpPr>
          <p:cNvPr id="5" name="Slide Number Placeholder 4"/>
          <p:cNvSpPr>
            <a:spLocks noGrp="1"/>
          </p:cNvSpPr>
          <p:nvPr>
            <p:ph type="sldNum" sz="quarter" idx="12"/>
          </p:nvPr>
        </p:nvSpPr>
        <p:spPr/>
        <p:txBody>
          <a:bodyPr/>
          <a:lstStyle/>
          <a:p>
            <a:fld id="{5E6A3C3A-A029-4573-BC04-5DA27903A743}" type="slidenum">
              <a:rPr lang="en-US" smtClean="0"/>
              <a:t>22</a:t>
            </a:fld>
            <a:endParaRPr lang="en-US" dirty="0"/>
          </a:p>
        </p:txBody>
      </p:sp>
      <p:sp>
        <p:nvSpPr>
          <p:cNvPr id="9" name="Down Arrow 8"/>
          <p:cNvSpPr/>
          <p:nvPr/>
        </p:nvSpPr>
        <p:spPr>
          <a:xfrm rot="15719914">
            <a:off x="4913065" y="2235422"/>
            <a:ext cx="519130" cy="74257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ectangle 9"/>
          <p:cNvSpPr/>
          <p:nvPr/>
        </p:nvSpPr>
        <p:spPr>
          <a:xfrm>
            <a:off x="433070" y="4149859"/>
            <a:ext cx="4787110" cy="2308324"/>
          </a:xfrm>
          <a:prstGeom prst="rect">
            <a:avLst/>
          </a:prstGeom>
          <a:ln>
            <a:solidFill>
              <a:srgbClr val="3C58AD"/>
            </a:solidFill>
          </a:ln>
        </p:spPr>
        <p:txBody>
          <a:bodyPr wrap="square">
            <a:spAutoFit/>
          </a:bodyPr>
          <a:lstStyle/>
          <a:p>
            <a:pPr marL="219743" indent="0">
              <a:buNone/>
            </a:pPr>
            <a:r>
              <a:rPr lang="en-US" sz="2400" dirty="0">
                <a:solidFill>
                  <a:srgbClr val="008000"/>
                </a:solidFill>
              </a:rPr>
              <a:t>U.S./GPE  </a:t>
            </a:r>
            <a:r>
              <a:rPr lang="en-US" sz="2400" dirty="0">
                <a:solidFill>
                  <a:srgbClr val="558ED5"/>
                </a:solidFill>
              </a:rPr>
              <a:t>intelligence/ORG</a:t>
            </a:r>
            <a:r>
              <a:rPr lang="en-US" sz="2400" dirty="0"/>
              <a:t>  </a:t>
            </a:r>
            <a:r>
              <a:rPr lang="en-US" sz="2400" dirty="0">
                <a:solidFill>
                  <a:schemeClr val="accent6">
                    <a:lumMod val="75000"/>
                  </a:schemeClr>
                </a:solidFill>
              </a:rPr>
              <a:t>officials/PER</a:t>
            </a:r>
            <a:r>
              <a:rPr lang="en-US" sz="2400" dirty="0"/>
              <a:t> now/O  believe/O  </a:t>
            </a:r>
            <a:r>
              <a:rPr lang="en-US" sz="2400" dirty="0">
                <a:solidFill>
                  <a:srgbClr val="008000"/>
                </a:solidFill>
              </a:rPr>
              <a:t>North/GPE  Korea/GPE </a:t>
            </a:r>
            <a:r>
              <a:rPr lang="en-US" sz="2400" dirty="0"/>
              <a:t> is/O  developing/O  the/O  technology/O  to/O  make/O  nuclear/O  warheads/O small/O. </a:t>
            </a:r>
          </a:p>
        </p:txBody>
      </p:sp>
      <p:sp>
        <p:nvSpPr>
          <p:cNvPr id="12" name="Rounded Rectangle 11"/>
          <p:cNvSpPr/>
          <p:nvPr/>
        </p:nvSpPr>
        <p:spPr>
          <a:xfrm>
            <a:off x="3025422" y="2309162"/>
            <a:ext cx="1546578" cy="1254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D5570C"/>
                </a:solidFill>
              </a:rPr>
              <a:t>Tag</a:t>
            </a:r>
            <a:r>
              <a:rPr lang="en-US" dirty="0">
                <a:solidFill>
                  <a:srgbClr val="3C58AD"/>
                </a:solidFill>
              </a:rPr>
              <a:t> </a:t>
            </a:r>
            <a:r>
              <a:rPr lang="en-US" dirty="0">
                <a:solidFill>
                  <a:srgbClr val="D5570C"/>
                </a:solidFill>
              </a:rPr>
              <a:t>set:</a:t>
            </a:r>
          </a:p>
          <a:p>
            <a:pPr algn="ctr"/>
            <a:r>
              <a:rPr lang="en-US" dirty="0">
                <a:solidFill>
                  <a:srgbClr val="3C58AD"/>
                </a:solidFill>
              </a:rPr>
              <a:t>GPE, ORG, PER, O</a:t>
            </a:r>
            <a:r>
              <a:rPr lang="is-IS" dirty="0">
                <a:solidFill>
                  <a:srgbClr val="3C58AD"/>
                </a:solidFill>
              </a:rPr>
              <a:t>…</a:t>
            </a:r>
            <a:endParaRPr lang="en-US" dirty="0"/>
          </a:p>
        </p:txBody>
      </p:sp>
      <p:sp>
        <p:nvSpPr>
          <p:cNvPr id="13" name="Down Arrow 12"/>
          <p:cNvSpPr/>
          <p:nvPr/>
        </p:nvSpPr>
        <p:spPr>
          <a:xfrm rot="14590110">
            <a:off x="4984444" y="2896457"/>
            <a:ext cx="519130" cy="675305"/>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Alternate Process 13"/>
          <p:cNvSpPr/>
          <p:nvPr/>
        </p:nvSpPr>
        <p:spPr>
          <a:xfrm>
            <a:off x="5777634" y="2287002"/>
            <a:ext cx="2070100" cy="892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NER Tagger</a:t>
            </a:r>
          </a:p>
        </p:txBody>
      </p:sp>
      <p:sp>
        <p:nvSpPr>
          <p:cNvPr id="15" name="Down Arrow 14"/>
          <p:cNvSpPr/>
          <p:nvPr/>
        </p:nvSpPr>
        <p:spPr>
          <a:xfrm>
            <a:off x="6576660" y="3286598"/>
            <a:ext cx="519130" cy="51193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5535400" y="4149858"/>
            <a:ext cx="1415797"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U.S.</a:t>
            </a:r>
          </a:p>
          <a:p>
            <a:pPr algn="ctr"/>
            <a:r>
              <a:rPr lang="en-US" sz="2000" dirty="0">
                <a:solidFill>
                  <a:schemeClr val="tx1"/>
                </a:solidFill>
              </a:rPr>
              <a:t>intelligen.</a:t>
            </a:r>
          </a:p>
          <a:p>
            <a:pPr algn="ctr"/>
            <a:r>
              <a:rPr lang="en-US" sz="2000" dirty="0">
                <a:solidFill>
                  <a:schemeClr val="tx1"/>
                </a:solidFill>
              </a:rPr>
              <a:t>officials</a:t>
            </a:r>
          </a:p>
          <a:p>
            <a:pPr algn="ctr"/>
            <a:r>
              <a:rPr lang="en-US" sz="2000" dirty="0">
                <a:solidFill>
                  <a:schemeClr val="tx1"/>
                </a:solidFill>
              </a:rPr>
              <a:t>now </a:t>
            </a:r>
          </a:p>
          <a:p>
            <a:pPr algn="ctr"/>
            <a:r>
              <a:rPr lang="en-US" sz="2000" dirty="0">
                <a:solidFill>
                  <a:schemeClr val="tx1"/>
                </a:solidFill>
              </a:rPr>
              <a:t>believe</a:t>
            </a:r>
          </a:p>
          <a:p>
            <a:pPr algn="ctr"/>
            <a:r>
              <a:rPr lang="en-US" sz="2000" dirty="0">
                <a:solidFill>
                  <a:schemeClr val="tx1"/>
                </a:solidFill>
              </a:rPr>
              <a:t>North</a:t>
            </a:r>
          </a:p>
          <a:p>
            <a:pPr algn="ctr"/>
            <a:r>
              <a:rPr lang="en-US" sz="2000" dirty="0">
                <a:solidFill>
                  <a:schemeClr val="tx1"/>
                </a:solidFill>
              </a:rPr>
              <a:t>Korea</a:t>
            </a:r>
          </a:p>
        </p:txBody>
      </p:sp>
      <p:sp>
        <p:nvSpPr>
          <p:cNvPr id="16" name="Rectangle 15"/>
          <p:cNvSpPr/>
          <p:nvPr/>
        </p:nvSpPr>
        <p:spPr>
          <a:xfrm>
            <a:off x="7687677" y="4149858"/>
            <a:ext cx="794371" cy="2450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17375E"/>
                </a:solidFill>
              </a:rPr>
              <a:t>GPE</a:t>
            </a:r>
          </a:p>
          <a:p>
            <a:pPr algn="ctr"/>
            <a:r>
              <a:rPr lang="en-US" sz="2000" dirty="0">
                <a:solidFill>
                  <a:srgbClr val="17375E"/>
                </a:solidFill>
              </a:rPr>
              <a:t>ORG</a:t>
            </a:r>
          </a:p>
          <a:p>
            <a:pPr algn="ctr"/>
            <a:r>
              <a:rPr lang="en-US" sz="2000" dirty="0">
                <a:solidFill>
                  <a:srgbClr val="17375E"/>
                </a:solidFill>
              </a:rPr>
              <a:t>PER</a:t>
            </a:r>
          </a:p>
          <a:p>
            <a:pPr algn="ctr"/>
            <a:r>
              <a:rPr lang="en-US" sz="2000" dirty="0">
                <a:solidFill>
                  <a:srgbClr val="17375E"/>
                </a:solidFill>
              </a:rPr>
              <a:t>O</a:t>
            </a:r>
          </a:p>
        </p:txBody>
      </p:sp>
      <p:cxnSp>
        <p:nvCxnSpPr>
          <p:cNvPr id="11" name="Straight Arrow Connector 10"/>
          <p:cNvCxnSpPr/>
          <p:nvPr/>
        </p:nvCxnSpPr>
        <p:spPr>
          <a:xfrm>
            <a:off x="6951197" y="4536089"/>
            <a:ext cx="816455" cy="37422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951197" y="4541066"/>
            <a:ext cx="736480" cy="674051"/>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951197" y="4541066"/>
            <a:ext cx="736480" cy="1306705"/>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951197" y="4541066"/>
            <a:ext cx="736480" cy="1015643"/>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951197" y="4830935"/>
            <a:ext cx="736480" cy="79382"/>
          </a:xfrm>
          <a:prstGeom prst="straightConnector1">
            <a:avLst/>
          </a:prstGeom>
          <a:ln>
            <a:solidFill>
              <a:schemeClr val="tx1">
                <a:lumMod val="85000"/>
                <a:lumOff val="1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51197" y="4830935"/>
            <a:ext cx="736480" cy="38418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3"/>
          </p:cNvCxnSpPr>
          <p:nvPr/>
        </p:nvCxnSpPr>
        <p:spPr>
          <a:xfrm>
            <a:off x="6951197" y="5374934"/>
            <a:ext cx="816455" cy="472837"/>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951197" y="5114441"/>
            <a:ext cx="736480" cy="44226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951197" y="5749493"/>
            <a:ext cx="736480" cy="9827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rot="5400000">
            <a:off x="7099101" y="6046204"/>
            <a:ext cx="698037" cy="461665"/>
          </a:xfrm>
          <a:prstGeom prst="rect">
            <a:avLst/>
          </a:prstGeom>
          <a:noFill/>
        </p:spPr>
        <p:txBody>
          <a:bodyPr wrap="none" rtlCol="0">
            <a:spAutoFit/>
          </a:bodyPr>
          <a:lstStyle/>
          <a:p>
            <a:r>
              <a:rPr lang="mr-IN" sz="2400" dirty="0"/>
              <a:t>……</a:t>
            </a:r>
            <a:endParaRPr lang="en-US" sz="2400" dirty="0"/>
          </a:p>
        </p:txBody>
      </p:sp>
      <p:sp>
        <p:nvSpPr>
          <p:cNvPr id="45" name="TextBox 44"/>
          <p:cNvSpPr txBox="1"/>
          <p:nvPr/>
        </p:nvSpPr>
        <p:spPr>
          <a:xfrm>
            <a:off x="5670036" y="3686407"/>
            <a:ext cx="1010162" cy="461665"/>
          </a:xfrm>
          <a:prstGeom prst="rect">
            <a:avLst/>
          </a:prstGeom>
          <a:noFill/>
        </p:spPr>
        <p:txBody>
          <a:bodyPr wrap="none" rtlCol="0">
            <a:spAutoFit/>
          </a:bodyPr>
          <a:lstStyle/>
          <a:p>
            <a:r>
              <a:rPr lang="en-US" sz="2400" dirty="0"/>
              <a:t>Words</a:t>
            </a:r>
          </a:p>
        </p:txBody>
      </p:sp>
      <p:sp>
        <p:nvSpPr>
          <p:cNvPr id="46" name="TextBox 45"/>
          <p:cNvSpPr txBox="1"/>
          <p:nvPr/>
        </p:nvSpPr>
        <p:spPr>
          <a:xfrm>
            <a:off x="7710026" y="3669538"/>
            <a:ext cx="747320" cy="461665"/>
          </a:xfrm>
          <a:prstGeom prst="rect">
            <a:avLst/>
          </a:prstGeom>
          <a:noFill/>
        </p:spPr>
        <p:txBody>
          <a:bodyPr wrap="none" rtlCol="0">
            <a:spAutoFit/>
          </a:bodyPr>
          <a:lstStyle/>
          <a:p>
            <a:r>
              <a:rPr lang="en-US" sz="2400" dirty="0"/>
              <a:t>Tags</a:t>
            </a:r>
          </a:p>
        </p:txBody>
      </p:sp>
    </p:spTree>
    <p:extLst>
      <p:ext uri="{BB962C8B-B14F-4D97-AF65-F5344CB8AC3E}">
        <p14:creationId xmlns:p14="http://schemas.microsoft.com/office/powerpoint/2010/main" val="420189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tagging problems</a:t>
            </a:r>
          </a:p>
        </p:txBody>
      </p:sp>
      <p:sp>
        <p:nvSpPr>
          <p:cNvPr id="3" name="Content Placeholder 2"/>
          <p:cNvSpPr>
            <a:spLocks noGrp="1"/>
          </p:cNvSpPr>
          <p:nvPr>
            <p:ph idx="1"/>
          </p:nvPr>
        </p:nvSpPr>
        <p:spPr/>
        <p:txBody>
          <a:bodyPr/>
          <a:lstStyle/>
          <a:p>
            <a:r>
              <a:rPr lang="en-US" dirty="0"/>
              <a:t>Many problems in NLP can be formulated as sequence tagging problems.</a:t>
            </a:r>
          </a:p>
          <a:p>
            <a:endParaRPr lang="en-US" dirty="0"/>
          </a:p>
          <a:p>
            <a:r>
              <a:rPr lang="en-US" dirty="0"/>
              <a:t>Brainstorm: </a:t>
            </a:r>
            <a:br>
              <a:rPr lang="en-US" dirty="0"/>
            </a:br>
            <a:r>
              <a:rPr lang="en-US" dirty="0"/>
              <a:t>name other sequential tagging problems</a:t>
            </a:r>
          </a:p>
        </p:txBody>
      </p:sp>
      <p:sp>
        <p:nvSpPr>
          <p:cNvPr id="5" name="Slide Number Placeholder 4"/>
          <p:cNvSpPr>
            <a:spLocks noGrp="1"/>
          </p:cNvSpPr>
          <p:nvPr>
            <p:ph type="sldNum" sz="quarter" idx="12"/>
          </p:nvPr>
        </p:nvSpPr>
        <p:spPr/>
        <p:txBody>
          <a:bodyPr/>
          <a:lstStyle/>
          <a:p>
            <a:fld id="{5E6A3C3A-A029-4573-BC04-5DA27903A743}" type="slidenum">
              <a:rPr lang="en-US" smtClean="0"/>
              <a:t>23</a:t>
            </a:fld>
            <a:endParaRPr lang="en-US" dirty="0"/>
          </a:p>
        </p:txBody>
      </p:sp>
    </p:spTree>
    <p:extLst>
      <p:ext uri="{BB962C8B-B14F-4D97-AF65-F5344CB8AC3E}">
        <p14:creationId xmlns:p14="http://schemas.microsoft.com/office/powerpoint/2010/main" val="271437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Noun phrase (NP) chunking</a:t>
            </a:r>
          </a:p>
        </p:txBody>
      </p:sp>
      <p:sp>
        <p:nvSpPr>
          <p:cNvPr id="3" name="Content Placeholder 2"/>
          <p:cNvSpPr>
            <a:spLocks noGrp="1"/>
          </p:cNvSpPr>
          <p:nvPr>
            <p:ph idx="1"/>
          </p:nvPr>
        </p:nvSpPr>
        <p:spPr/>
        <p:txBody>
          <a:bodyPr/>
          <a:lstStyle/>
          <a:p>
            <a:r>
              <a:rPr lang="en-US" dirty="0"/>
              <a:t>Task: identify all non-recursive NP chunks</a:t>
            </a:r>
          </a:p>
        </p:txBody>
      </p:sp>
      <p:pic>
        <p:nvPicPr>
          <p:cNvPr id="4" name="Picture 3"/>
          <p:cNvPicPr>
            <a:picLocks noChangeAspect="1"/>
          </p:cNvPicPr>
          <p:nvPr/>
        </p:nvPicPr>
        <p:blipFill>
          <a:blip r:embed="rId2"/>
          <a:stretch>
            <a:fillRect/>
          </a:stretch>
        </p:blipFill>
        <p:spPr>
          <a:xfrm>
            <a:off x="780732" y="2400548"/>
            <a:ext cx="7419975" cy="3686175"/>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24</a:t>
            </a:fld>
            <a:endParaRPr lang="en-US"/>
          </a:p>
        </p:txBody>
      </p:sp>
    </p:spTree>
    <p:extLst>
      <p:ext uri="{BB962C8B-B14F-4D97-AF65-F5344CB8AC3E}">
        <p14:creationId xmlns:p14="http://schemas.microsoft.com/office/powerpoint/2010/main" val="563581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parsing</a:t>
            </a:r>
          </a:p>
        </p:txBody>
      </p:sp>
      <p:sp>
        <p:nvSpPr>
          <p:cNvPr id="3" name="Content Placeholder 2"/>
          <p:cNvSpPr>
            <a:spLocks noGrp="1"/>
          </p:cNvSpPr>
          <p:nvPr>
            <p:ph idx="1"/>
          </p:nvPr>
        </p:nvSpPr>
        <p:spPr/>
        <p:txBody>
          <a:bodyPr/>
          <a:lstStyle/>
          <a:p>
            <a:pPr lvl="1"/>
            <a:r>
              <a:rPr lang="en-US" dirty="0"/>
              <a:t>Task: identify all non-recursive NP, verb (“VP”) and preposition (“PP”) chunks</a:t>
            </a:r>
          </a:p>
        </p:txBody>
      </p:sp>
      <p:pic>
        <p:nvPicPr>
          <p:cNvPr id="4" name="Picture 3"/>
          <p:cNvPicPr>
            <a:picLocks noChangeAspect="1"/>
          </p:cNvPicPr>
          <p:nvPr/>
        </p:nvPicPr>
        <p:blipFill>
          <a:blip r:embed="rId2"/>
          <a:stretch>
            <a:fillRect/>
          </a:stretch>
        </p:blipFill>
        <p:spPr>
          <a:xfrm>
            <a:off x="1147162" y="2721360"/>
            <a:ext cx="6849675" cy="3407229"/>
          </a:xfrm>
          <a:prstGeom prst="rect">
            <a:avLst/>
          </a:prstGeom>
        </p:spPr>
      </p:pic>
      <p:sp>
        <p:nvSpPr>
          <p:cNvPr id="7" name="Slide Number Placeholder 6"/>
          <p:cNvSpPr>
            <a:spLocks noGrp="1"/>
          </p:cNvSpPr>
          <p:nvPr>
            <p:ph type="sldNum" sz="quarter" idx="12"/>
          </p:nvPr>
        </p:nvSpPr>
        <p:spPr/>
        <p:txBody>
          <a:bodyPr/>
          <a:lstStyle/>
          <a:p>
            <a:fld id="{1F659266-CC28-4756-A079-26437DFBC729}" type="slidenum">
              <a:rPr lang="en-US" smtClean="0"/>
              <a:t>25</a:t>
            </a:fld>
            <a:endParaRPr lang="en-US"/>
          </a:p>
        </p:txBody>
      </p:sp>
    </p:spTree>
    <p:extLst>
      <p:ext uri="{BB962C8B-B14F-4D97-AF65-F5344CB8AC3E}">
        <p14:creationId xmlns:p14="http://schemas.microsoft.com/office/powerpoint/2010/main" val="12490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BIO encoding</a:t>
            </a:r>
          </a:p>
        </p:txBody>
      </p:sp>
      <p:sp>
        <p:nvSpPr>
          <p:cNvPr id="3" name="Content Placeholder 2"/>
          <p:cNvSpPr>
            <a:spLocks noGrp="1"/>
          </p:cNvSpPr>
          <p:nvPr>
            <p:ph idx="1"/>
          </p:nvPr>
        </p:nvSpPr>
        <p:spPr/>
        <p:txBody>
          <a:bodyPr/>
          <a:lstStyle/>
          <a:p>
            <a:r>
              <a:rPr lang="en-US" dirty="0"/>
              <a:t>Define three new tags</a:t>
            </a:r>
          </a:p>
          <a:p>
            <a:pPr lvl="1"/>
            <a:r>
              <a:rPr lang="en-US" sz="2400" dirty="0"/>
              <a:t>B-NP: </a:t>
            </a:r>
            <a:r>
              <a:rPr lang="en-US" sz="2400" dirty="0">
                <a:highlight>
                  <a:srgbClr val="FFFF00"/>
                </a:highlight>
              </a:rPr>
              <a:t>beginning</a:t>
            </a:r>
            <a:r>
              <a:rPr lang="en-US" sz="2400" dirty="0"/>
              <a:t> of a noun phrase chunk</a:t>
            </a:r>
          </a:p>
          <a:p>
            <a:pPr lvl="1"/>
            <a:r>
              <a:rPr lang="en-US" sz="2400" dirty="0"/>
              <a:t>I-NP: </a:t>
            </a:r>
            <a:r>
              <a:rPr lang="en-US" sz="2400" dirty="0">
                <a:highlight>
                  <a:srgbClr val="FFFF00"/>
                </a:highlight>
              </a:rPr>
              <a:t>inside</a:t>
            </a:r>
            <a:r>
              <a:rPr lang="en-US" sz="2400" dirty="0"/>
              <a:t> of a noun phrase chunk</a:t>
            </a:r>
          </a:p>
          <a:p>
            <a:pPr lvl="1"/>
            <a:r>
              <a:rPr lang="en-US" sz="2400" dirty="0"/>
              <a:t>O: </a:t>
            </a:r>
            <a:r>
              <a:rPr lang="en-US" sz="2400" dirty="0">
                <a:highlight>
                  <a:srgbClr val="FFFF00"/>
                </a:highlight>
              </a:rPr>
              <a:t>outside</a:t>
            </a:r>
            <a:r>
              <a:rPr lang="en-US" sz="2400" dirty="0"/>
              <a:t> of a noun phrase chunk</a:t>
            </a:r>
          </a:p>
        </p:txBody>
      </p:sp>
      <p:pic>
        <p:nvPicPr>
          <p:cNvPr id="4" name="Picture 3"/>
          <p:cNvPicPr>
            <a:picLocks noChangeAspect="1"/>
          </p:cNvPicPr>
          <p:nvPr/>
        </p:nvPicPr>
        <p:blipFill>
          <a:blip r:embed="rId3"/>
          <a:stretch>
            <a:fillRect/>
          </a:stretch>
        </p:blipFill>
        <p:spPr>
          <a:xfrm>
            <a:off x="1393371" y="3552629"/>
            <a:ext cx="6552519" cy="309494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26</a:t>
            </a:fld>
            <a:endParaRPr lang="en-US"/>
          </a:p>
        </p:txBody>
      </p:sp>
    </p:spTree>
    <p:extLst>
      <p:ext uri="{BB962C8B-B14F-4D97-AF65-F5344CB8AC3E}">
        <p14:creationId xmlns:p14="http://schemas.microsoft.com/office/powerpoint/2010/main" val="186954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Shallow Parsing</a:t>
            </a:r>
          </a:p>
        </p:txBody>
      </p:sp>
      <p:sp>
        <p:nvSpPr>
          <p:cNvPr id="3" name="Content Placeholder 2"/>
          <p:cNvSpPr>
            <a:spLocks noGrp="1"/>
          </p:cNvSpPr>
          <p:nvPr>
            <p:ph idx="1"/>
          </p:nvPr>
        </p:nvSpPr>
        <p:spPr>
          <a:xfrm>
            <a:off x="628649" y="1270861"/>
            <a:ext cx="8292713" cy="4906102"/>
          </a:xfrm>
        </p:spPr>
        <p:txBody>
          <a:bodyPr/>
          <a:lstStyle/>
          <a:p>
            <a:r>
              <a:rPr lang="en-US" dirty="0"/>
              <a:t>Define new tags</a:t>
            </a:r>
          </a:p>
          <a:p>
            <a:pPr lvl="1"/>
            <a:r>
              <a:rPr lang="en-US" sz="2200" dirty="0"/>
              <a:t>B-NP B-VP B-PP: beginning of an “NP”, “VP”, “PP” chunk</a:t>
            </a:r>
          </a:p>
          <a:p>
            <a:pPr lvl="1"/>
            <a:r>
              <a:rPr lang="en-US" sz="2200" dirty="0"/>
              <a:t>I-NP I-VP I-PP: inside of an “NP”, “VP”, “PP” chunk</a:t>
            </a:r>
          </a:p>
          <a:p>
            <a:pPr lvl="1"/>
            <a:r>
              <a:rPr lang="en-US" sz="2200" dirty="0"/>
              <a:t>O: outside of any chunk</a:t>
            </a:r>
          </a:p>
        </p:txBody>
      </p:sp>
      <p:pic>
        <p:nvPicPr>
          <p:cNvPr id="4" name="Picture 3"/>
          <p:cNvPicPr>
            <a:picLocks noChangeAspect="1"/>
          </p:cNvPicPr>
          <p:nvPr/>
        </p:nvPicPr>
        <p:blipFill>
          <a:blip r:embed="rId3"/>
          <a:stretch>
            <a:fillRect/>
          </a:stretch>
        </p:blipFill>
        <p:spPr>
          <a:xfrm>
            <a:off x="1457834" y="3190620"/>
            <a:ext cx="6578373" cy="3076037"/>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27</a:t>
            </a:fld>
            <a:endParaRPr lang="en-US"/>
          </a:p>
        </p:txBody>
      </p:sp>
    </p:spTree>
    <p:extLst>
      <p:ext uri="{BB962C8B-B14F-4D97-AF65-F5344CB8AC3E}">
        <p14:creationId xmlns:p14="http://schemas.microsoft.com/office/powerpoint/2010/main" val="565736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 Encoding for NER</a:t>
            </a:r>
          </a:p>
        </p:txBody>
      </p:sp>
      <p:sp>
        <p:nvSpPr>
          <p:cNvPr id="3" name="Content Placeholder 2"/>
          <p:cNvSpPr>
            <a:spLocks noGrp="1"/>
          </p:cNvSpPr>
          <p:nvPr>
            <p:ph idx="1"/>
          </p:nvPr>
        </p:nvSpPr>
        <p:spPr/>
        <p:txBody>
          <a:bodyPr/>
          <a:lstStyle/>
          <a:p>
            <a:r>
              <a:rPr lang="en-US" dirty="0"/>
              <a:t>Define many new tags</a:t>
            </a:r>
          </a:p>
          <a:p>
            <a:pPr lvl="1"/>
            <a:r>
              <a:rPr lang="en-US" sz="2000" dirty="0"/>
              <a:t>B-PERS, B-DATE,…: beginning of a mention of a person/date...</a:t>
            </a:r>
          </a:p>
          <a:p>
            <a:pPr lvl="1"/>
            <a:r>
              <a:rPr lang="en-US" sz="2000" dirty="0"/>
              <a:t>I-PERS, I-DATE,…: inside of a mention of a person/date...</a:t>
            </a:r>
          </a:p>
          <a:p>
            <a:pPr lvl="1"/>
            <a:r>
              <a:rPr lang="en-US" sz="2000" dirty="0"/>
              <a:t>O: outside of any mention of a named entity</a:t>
            </a:r>
          </a:p>
        </p:txBody>
      </p:sp>
      <p:pic>
        <p:nvPicPr>
          <p:cNvPr id="4" name="Picture 3"/>
          <p:cNvPicPr>
            <a:picLocks noChangeAspect="1"/>
          </p:cNvPicPr>
          <p:nvPr/>
        </p:nvPicPr>
        <p:blipFill>
          <a:blip r:embed="rId2"/>
          <a:stretch>
            <a:fillRect/>
          </a:stretch>
        </p:blipFill>
        <p:spPr>
          <a:xfrm>
            <a:off x="1557833" y="3443531"/>
            <a:ext cx="6289901" cy="2963278"/>
          </a:xfrm>
          <a:prstGeom prst="rect">
            <a:avLst/>
          </a:prstGeom>
        </p:spPr>
      </p:pic>
      <p:sp>
        <p:nvSpPr>
          <p:cNvPr id="8" name="Slide Number Placeholder 7"/>
          <p:cNvSpPr>
            <a:spLocks noGrp="1"/>
          </p:cNvSpPr>
          <p:nvPr>
            <p:ph type="sldNum" sz="quarter" idx="12"/>
          </p:nvPr>
        </p:nvSpPr>
        <p:spPr/>
        <p:txBody>
          <a:bodyPr/>
          <a:lstStyle/>
          <a:p>
            <a:fld id="{1F659266-CC28-4756-A079-26437DFBC729}" type="slidenum">
              <a:rPr lang="en-US" smtClean="0"/>
              <a:t>28</a:t>
            </a:fld>
            <a:endParaRPr lang="en-US"/>
          </a:p>
        </p:txBody>
      </p:sp>
      <p:sp>
        <p:nvSpPr>
          <p:cNvPr id="6" name="TextBox 5"/>
          <p:cNvSpPr txBox="1"/>
          <p:nvPr/>
        </p:nvSpPr>
        <p:spPr>
          <a:xfrm>
            <a:off x="5019848" y="1417638"/>
            <a:ext cx="3778673" cy="707886"/>
          </a:xfrm>
          <a:prstGeom prst="rect">
            <a:avLst/>
          </a:prstGeom>
          <a:noFill/>
        </p:spPr>
        <p:txBody>
          <a:bodyPr wrap="square" rtlCol="0">
            <a:spAutoFit/>
          </a:bodyPr>
          <a:lstStyle/>
          <a:p>
            <a:r>
              <a:rPr lang="en-US" sz="2000" b="1" dirty="0">
                <a:solidFill>
                  <a:schemeClr val="accent1"/>
                </a:solidFill>
              </a:rPr>
              <a:t>Exactly the same problems with different tag set!</a:t>
            </a:r>
          </a:p>
        </p:txBody>
      </p:sp>
    </p:spTree>
    <p:extLst>
      <p:ext uri="{BB962C8B-B14F-4D97-AF65-F5344CB8AC3E}">
        <p14:creationId xmlns:p14="http://schemas.microsoft.com/office/powerpoint/2010/main" val="13331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tagging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Many NLP tasks are </a:t>
                </a:r>
                <a:r>
                  <a:rPr lang="en-US" sz="2800" dirty="0">
                    <a:solidFill>
                      <a:srgbClr val="3C58AD"/>
                    </a:solidFill>
                  </a:rPr>
                  <a:t>sequence tagging</a:t>
                </a:r>
                <a:r>
                  <a:rPr lang="en-US" sz="2800" dirty="0"/>
                  <a:t> tasks</a:t>
                </a:r>
              </a:p>
              <a:p>
                <a:pPr lvl="1"/>
                <a:r>
                  <a:rPr lang="en-US" dirty="0"/>
                  <a:t>Input: a sequence of tokens/words</a:t>
                </a:r>
              </a:p>
              <a:p>
                <a:pPr lvl="1"/>
                <a:r>
                  <a:rPr lang="en-US" dirty="0"/>
                  <a:t>Output:  a sequence of corresponding labels</a:t>
                </a:r>
              </a:p>
              <a:p>
                <a:pPr lvl="2"/>
                <a:r>
                  <a:rPr lang="en-US" dirty="0"/>
                  <a:t>E.g., POS tags, BIO encoding for NER</a:t>
                </a:r>
              </a:p>
              <a:p>
                <a:pPr lvl="1"/>
                <a:r>
                  <a:rPr lang="en-US" dirty="0"/>
                  <a:t>Solution: finding the most probable label sequence for the given word sequence</a:t>
                </a:r>
              </a:p>
              <a:p>
                <a:pPr lvl="2"/>
                <a14:m>
                  <m:oMath xmlns:m="http://schemas.openxmlformats.org/officeDocument/2006/math">
                    <m:sSup>
                      <m:sSupPr>
                        <m:ctrlPr>
                          <a:rPr lang="en-US" sz="3500" b="1" i="1">
                            <a:latin typeface="Cambria Math" panose="02040503050406030204" pitchFamily="18" charset="0"/>
                          </a:rPr>
                        </m:ctrlPr>
                      </m:sSupPr>
                      <m:e>
                        <m:r>
                          <a:rPr lang="en-US" sz="3500" b="1" i="1">
                            <a:latin typeface="Cambria Math" panose="02040503050406030204" pitchFamily="18" charset="0"/>
                          </a:rPr>
                          <m:t>𝒕</m:t>
                        </m:r>
                      </m:e>
                      <m:sup>
                        <m:r>
                          <a:rPr lang="en-US" sz="3500" b="1" i="1">
                            <a:latin typeface="Cambria Math" panose="02040503050406030204" pitchFamily="18" charset="0"/>
                          </a:rPr>
                          <m:t>∗</m:t>
                        </m:r>
                      </m:sup>
                    </m:sSup>
                    <m:r>
                      <a:rPr lang="en-US" sz="3500" i="1">
                        <a:latin typeface="Cambria Math" panose="02040503050406030204" pitchFamily="18" charset="0"/>
                      </a:rPr>
                      <m:t>=</m:t>
                    </m:r>
                    <m:r>
                      <a:rPr lang="en-US" sz="3500" i="1">
                        <a:latin typeface="Cambria Math" panose="02040503050406030204" pitchFamily="18" charset="0"/>
                      </a:rPr>
                      <m:t>𝑎𝑟𝑔𝑚𝑎</m:t>
                    </m:r>
                    <m:sSub>
                      <m:sSubPr>
                        <m:ctrlPr>
                          <a:rPr lang="en-US" sz="3500" i="1">
                            <a:latin typeface="Cambria Math" panose="02040503050406030204" pitchFamily="18" charset="0"/>
                          </a:rPr>
                        </m:ctrlPr>
                      </m:sSubPr>
                      <m:e>
                        <m:r>
                          <a:rPr lang="en-US" sz="3500" i="1">
                            <a:latin typeface="Cambria Math" panose="02040503050406030204" pitchFamily="18" charset="0"/>
                          </a:rPr>
                          <m:t>𝑥</m:t>
                        </m:r>
                      </m:e>
                      <m:sub>
                        <m:r>
                          <a:rPr lang="en-US" sz="3500" b="1" i="1">
                            <a:latin typeface="Cambria Math" panose="02040503050406030204" pitchFamily="18" charset="0"/>
                          </a:rPr>
                          <m:t>𝒕</m:t>
                        </m:r>
                      </m:sub>
                    </m:sSub>
                    <m:r>
                      <a:rPr lang="en-US" sz="3500" b="0" i="1" smtClean="0">
                        <a:latin typeface="Cambria Math" charset="0"/>
                      </a:rPr>
                      <m:t>  </m:t>
                    </m:r>
                    <m:r>
                      <a:rPr lang="en-US" sz="3500" b="0" i="1" smtClean="0">
                        <a:latin typeface="Cambria Math" charset="0"/>
                      </a:rPr>
                      <m:t>𝑃</m:t>
                    </m:r>
                    <m:d>
                      <m:dPr>
                        <m:ctrlPr>
                          <a:rPr lang="en-US" sz="3500" i="1">
                            <a:latin typeface="Cambria Math" panose="02040503050406030204" pitchFamily="18" charset="0"/>
                          </a:rPr>
                        </m:ctrlPr>
                      </m:dPr>
                      <m:e>
                        <m:r>
                          <a:rPr lang="en-US" sz="3500" b="1" i="1">
                            <a:latin typeface="Cambria Math" panose="02040503050406030204" pitchFamily="18" charset="0"/>
                          </a:rPr>
                          <m:t>𝒕</m:t>
                        </m:r>
                      </m:e>
                      <m:e>
                        <m:r>
                          <a:rPr lang="en-US" sz="3500" b="1" i="1">
                            <a:latin typeface="Cambria Math" panose="02040503050406030204" pitchFamily="18" charset="0"/>
                          </a:rPr>
                          <m:t>𝒘</m:t>
                        </m:r>
                      </m:e>
                    </m:d>
                  </m:oMath>
                </a14:m>
                <a:endParaRPr lang="en-US" sz="3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29</a:t>
            </a:fld>
            <a:endParaRPr lang="en-US"/>
          </a:p>
        </p:txBody>
      </p:sp>
    </p:spTree>
    <p:extLst>
      <p:ext uri="{BB962C8B-B14F-4D97-AF65-F5344CB8AC3E}">
        <p14:creationId xmlns:p14="http://schemas.microsoft.com/office/powerpoint/2010/main" val="63767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85390"/>
            <a:ext cx="8515899" cy="4414692"/>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8" name="TextBox 47"/>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pic>
        <p:nvPicPr>
          <p:cNvPr id="3" name="Picture 2"/>
          <p:cNvPicPr>
            <a:picLocks noChangeAspect="1"/>
          </p:cNvPicPr>
          <p:nvPr/>
        </p:nvPicPr>
        <p:blipFill>
          <a:blip r:embed="rId3"/>
          <a:stretch>
            <a:fillRect/>
          </a:stretch>
        </p:blipFill>
        <p:spPr>
          <a:xfrm>
            <a:off x="6029716" y="202647"/>
            <a:ext cx="2657084" cy="1052179"/>
          </a:xfrm>
          <a:prstGeom prst="rect">
            <a:avLst/>
          </a:prstGeom>
        </p:spPr>
      </p:pic>
      <p:sp>
        <p:nvSpPr>
          <p:cNvPr id="4" name="Slide Number Placeholder 3"/>
          <p:cNvSpPr>
            <a:spLocks noGrp="1"/>
          </p:cNvSpPr>
          <p:nvPr>
            <p:ph type="sldNum" sz="quarter" idx="12"/>
          </p:nvPr>
        </p:nvSpPr>
        <p:spPr/>
        <p:txBody>
          <a:bodyPr/>
          <a:lstStyle/>
          <a:p>
            <a:pPr>
              <a:defRPr/>
            </a:pPr>
            <a:fld id="{0E11CC8F-329F-8C41-AC6A-3ECAF67E5476}" type="slidenum">
              <a:rPr lang="en-US" smtClean="0"/>
              <a:pPr>
                <a:defRPr/>
              </a:pPr>
              <a:t>3</a:t>
            </a:fld>
            <a:endParaRPr lang="en-US"/>
          </a:p>
        </p:txBody>
      </p:sp>
    </p:spTree>
    <p:extLst>
      <p:ext uri="{BB962C8B-B14F-4D97-AF65-F5344CB8AC3E}">
        <p14:creationId xmlns:p14="http://schemas.microsoft.com/office/powerpoint/2010/main" val="345745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Sequential tagging </a:t>
            </a:r>
            <a:r>
              <a:rPr lang="en-US" dirty="0" err="1"/>
              <a:t>v.s</a:t>
            </a:r>
            <a:r>
              <a:rPr lang="en-US" dirty="0"/>
              <a:t> </a:t>
            </a:r>
            <a:br>
              <a:rPr lang="en-US" dirty="0"/>
            </a:br>
            <a:r>
              <a:rPr lang="en-US" dirty="0"/>
              <a:t>independent prediction</a:t>
            </a:r>
          </a:p>
        </p:txBody>
      </p:sp>
      <p:sp>
        <p:nvSpPr>
          <p:cNvPr id="5" name="Text Placeholder 4"/>
          <p:cNvSpPr>
            <a:spLocks noGrp="1"/>
          </p:cNvSpPr>
          <p:nvPr>
            <p:ph type="body" idx="1"/>
          </p:nvPr>
        </p:nvSpPr>
        <p:spPr>
          <a:xfrm>
            <a:off x="629842" y="1335723"/>
            <a:ext cx="4118646" cy="823912"/>
          </a:xfrm>
        </p:spPr>
        <p:txBody>
          <a:bodyPr/>
          <a:lstStyle/>
          <a:p>
            <a:r>
              <a:rPr lang="en-US" sz="2600" dirty="0"/>
              <a:t>Sequence labeling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𝒕</m:t>
                        </m:r>
                      </m:e>
                      <m:sup>
                        <m:r>
                          <a:rPr lang="en-US" b="1"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oMath>
                </a14:m>
                <a:endParaRPr lang="en-US" b="0" dirty="0"/>
              </a:p>
              <a:p>
                <a:pPr lvl="1"/>
                <a14:m>
                  <m:oMath xmlns:m="http://schemas.openxmlformats.org/officeDocument/2006/math">
                    <m:r>
                      <a:rPr lang="en-US" b="1" i="1" dirty="0" smtClean="0">
                        <a:latin typeface="Cambria Math" panose="02040503050406030204" pitchFamily="18" charset="0"/>
                      </a:rPr>
                      <m:t>𝒕</m:t>
                    </m:r>
                  </m:oMath>
                </a14:m>
                <a:r>
                  <a:rPr lang="en-US" dirty="0"/>
                  <a:t> is a vector/matrix</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3"/>
                <a:stretch>
                  <a:fillRect/>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a:t>Independent classifiers</a:t>
            </a:r>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dirty="0"/>
                  <a:t> is a single label</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4"/>
                <a:stretch>
                  <a:fillRect/>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30</a:t>
            </a:fld>
            <a:endParaRPr lang="en-US"/>
          </a:p>
        </p:txBody>
      </p:sp>
      <p:grpSp>
        <p:nvGrpSpPr>
          <p:cNvPr id="44" name="Group 43"/>
          <p:cNvGrpSpPr/>
          <p:nvPr/>
        </p:nvGrpSpPr>
        <p:grpSpPr>
          <a:xfrm>
            <a:off x="5437791" y="4003752"/>
            <a:ext cx="2002971" cy="1828800"/>
            <a:chOff x="5471658" y="4427085"/>
            <a:chExt cx="2002971" cy="1828800"/>
          </a:xfrm>
        </p:grpSpPr>
        <p:sp>
          <p:nvSpPr>
            <p:cNvPr id="28" name="Oval 27"/>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a:t>
              </a:r>
              <a:r>
                <a:rPr lang="en-US" sz="2400" baseline="-25000" dirty="0"/>
                <a:t>i</a:t>
              </a:r>
            </a:p>
          </p:txBody>
        </p:sp>
        <p:sp>
          <p:nvSpPr>
            <p:cNvPr id="29" name="Oval 28"/>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30" name="Oval 29"/>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x</a:t>
              </a:r>
              <a:r>
                <a:rPr lang="en-US" sz="2400" baseline="-25000" dirty="0"/>
                <a:t>i</a:t>
              </a:r>
            </a:p>
          </p:txBody>
        </p:sp>
        <p:sp>
          <p:nvSpPr>
            <p:cNvPr id="31" name="Oval 30"/>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33" name="Straight Arrow Connector 32"/>
            <p:cNvCxnSpPr>
              <a:stCxn id="30" idx="0"/>
              <a:endCxn id="28" idx="4"/>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0"/>
              <a:endCxn id="29" idx="4"/>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978536" y="5678482"/>
              <a:ext cx="470694" cy="461665"/>
            </a:xfrm>
            <a:prstGeom prst="rect">
              <a:avLst/>
            </a:prstGeom>
            <a:noFill/>
          </p:spPr>
          <p:txBody>
            <a:bodyPr wrap="square" rtlCol="0">
              <a:spAutoFit/>
            </a:bodyPr>
            <a:lstStyle/>
            <a:p>
              <a:r>
                <a:rPr lang="en-US" sz="2400" dirty="0" err="1"/>
                <a:t>x</a:t>
              </a:r>
              <a:r>
                <a:rPr lang="en-US" sz="2400" baseline="-25000" dirty="0" err="1"/>
                <a:t>j</a:t>
              </a:r>
              <a:endParaRPr lang="en-US" sz="2400" baseline="-25000" dirty="0"/>
            </a:p>
          </p:txBody>
        </p:sp>
        <p:sp>
          <p:nvSpPr>
            <p:cNvPr id="36" name="TextBox 35"/>
            <p:cNvSpPr txBox="1"/>
            <p:nvPr/>
          </p:nvSpPr>
          <p:spPr>
            <a:xfrm>
              <a:off x="6978536" y="4520784"/>
              <a:ext cx="496093" cy="461665"/>
            </a:xfrm>
            <a:prstGeom prst="rect">
              <a:avLst/>
            </a:prstGeom>
            <a:noFill/>
          </p:spPr>
          <p:txBody>
            <a:bodyPr wrap="square" rtlCol="0">
              <a:spAutoFit/>
            </a:bodyPr>
            <a:lstStyle/>
            <a:p>
              <a:r>
                <a:rPr lang="en-US" sz="2400" dirty="0" err="1"/>
                <a:t>y</a:t>
              </a:r>
              <a:r>
                <a:rPr lang="en-US" sz="2400" baseline="-25000" dirty="0" err="1"/>
                <a:t>j</a:t>
              </a:r>
              <a:endParaRPr lang="en-US" sz="2400" baseline="-25000" dirty="0"/>
            </a:p>
          </p:txBody>
        </p:sp>
      </p:grpSp>
      <p:grpSp>
        <p:nvGrpSpPr>
          <p:cNvPr id="43" name="Group 42"/>
          <p:cNvGrpSpPr/>
          <p:nvPr/>
        </p:nvGrpSpPr>
        <p:grpSpPr>
          <a:xfrm>
            <a:off x="1244187" y="4003752"/>
            <a:ext cx="2002971" cy="1828800"/>
            <a:chOff x="1256507" y="4384677"/>
            <a:chExt cx="2002971" cy="1828800"/>
          </a:xfrm>
        </p:grpSpPr>
        <p:sp>
          <p:nvSpPr>
            <p:cNvPr id="19" name="Oval 18"/>
            <p:cNvSpPr/>
            <p:nvPr/>
          </p:nvSpPr>
          <p:spPr>
            <a:xfrm>
              <a:off x="1256507"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t</a:t>
              </a:r>
              <a:r>
                <a:rPr lang="en-US" sz="2400" baseline="-25000" dirty="0" err="1"/>
                <a:t>i</a:t>
              </a:r>
              <a:endParaRPr lang="en-US" sz="2400" baseline="-25000" dirty="0"/>
            </a:p>
          </p:txBody>
        </p:sp>
        <p:sp>
          <p:nvSpPr>
            <p:cNvPr id="20" name="Oval 19"/>
            <p:cNvSpPr/>
            <p:nvPr/>
          </p:nvSpPr>
          <p:spPr>
            <a:xfrm>
              <a:off x="2573678" y="4384677"/>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21" name="Oval 20"/>
            <p:cNvSpPr/>
            <p:nvPr/>
          </p:nvSpPr>
          <p:spPr>
            <a:xfrm>
              <a:off x="1256507"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w</a:t>
              </a:r>
              <a:r>
                <a:rPr lang="en-US" sz="2400" baseline="-25000" dirty="0" err="1"/>
                <a:t>i</a:t>
              </a:r>
              <a:endParaRPr lang="en-US" sz="2400" baseline="-25000" dirty="0"/>
            </a:p>
          </p:txBody>
        </p:sp>
        <p:sp>
          <p:nvSpPr>
            <p:cNvPr id="22" name="Oval 21"/>
            <p:cNvSpPr/>
            <p:nvPr/>
          </p:nvSpPr>
          <p:spPr>
            <a:xfrm>
              <a:off x="2573678" y="5527677"/>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3" name="Straight Arrow Connector 22"/>
            <p:cNvCxnSpPr>
              <a:stCxn id="19" idx="6"/>
              <a:endCxn id="20" idx="2"/>
            </p:cNvCxnSpPr>
            <p:nvPr/>
          </p:nvCxnSpPr>
          <p:spPr>
            <a:xfrm>
              <a:off x="1942307" y="4727577"/>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4"/>
              <a:endCxn id="22" idx="0"/>
            </p:cNvCxnSpPr>
            <p:nvPr/>
          </p:nvCxnSpPr>
          <p:spPr>
            <a:xfrm>
              <a:off x="2916578"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14738" y="5636074"/>
              <a:ext cx="470694" cy="461665"/>
            </a:xfrm>
            <a:prstGeom prst="rect">
              <a:avLst/>
            </a:prstGeom>
            <a:noFill/>
          </p:spPr>
          <p:txBody>
            <a:bodyPr wrap="square" rtlCol="0">
              <a:spAutoFit/>
            </a:bodyPr>
            <a:lstStyle/>
            <a:p>
              <a:r>
                <a:rPr lang="en-US" sz="2400" dirty="0" err="1"/>
                <a:t>w</a:t>
              </a:r>
              <a:r>
                <a:rPr lang="en-US" sz="2400" baseline="-25000" dirty="0" err="1"/>
                <a:t>j</a:t>
              </a:r>
              <a:endParaRPr lang="en-US" sz="2400" baseline="-25000" dirty="0"/>
            </a:p>
          </p:txBody>
        </p:sp>
        <p:sp>
          <p:nvSpPr>
            <p:cNvPr id="27" name="TextBox 26"/>
            <p:cNvSpPr txBox="1"/>
            <p:nvPr/>
          </p:nvSpPr>
          <p:spPr>
            <a:xfrm>
              <a:off x="2763385" y="4478376"/>
              <a:ext cx="496093" cy="461665"/>
            </a:xfrm>
            <a:prstGeom prst="rect">
              <a:avLst/>
            </a:prstGeom>
            <a:noFill/>
          </p:spPr>
          <p:txBody>
            <a:bodyPr wrap="square" rtlCol="0">
              <a:spAutoFit/>
            </a:bodyPr>
            <a:lstStyle/>
            <a:p>
              <a:r>
                <a:rPr lang="en-US" sz="2400" dirty="0" err="1"/>
                <a:t>t</a:t>
              </a:r>
              <a:r>
                <a:rPr lang="en-US" sz="2400" baseline="-25000" dirty="0" err="1"/>
                <a:t>j</a:t>
              </a:r>
              <a:endParaRPr lang="en-US" sz="2400" baseline="-25000" dirty="0"/>
            </a:p>
          </p:txBody>
        </p:sp>
        <p:cxnSp>
          <p:nvCxnSpPr>
            <p:cNvPr id="37" name="Straight Arrow Connector 36"/>
            <p:cNvCxnSpPr>
              <a:stCxn id="19" idx="4"/>
              <a:endCxn id="21" idx="0"/>
            </p:cNvCxnSpPr>
            <p:nvPr/>
          </p:nvCxnSpPr>
          <p:spPr>
            <a:xfrm>
              <a:off x="1599407" y="5070477"/>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3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Sequential tagging </a:t>
            </a:r>
            <a:r>
              <a:rPr lang="en-US" dirty="0" err="1"/>
              <a:t>v.s</a:t>
            </a:r>
            <a:r>
              <a:rPr lang="en-US" dirty="0"/>
              <a:t> </a:t>
            </a:r>
            <a:br>
              <a:rPr lang="en-US" dirty="0"/>
            </a:br>
            <a:r>
              <a:rPr lang="en-US" dirty="0"/>
              <a:t>independent prediction</a:t>
            </a:r>
          </a:p>
        </p:txBody>
      </p:sp>
      <p:sp>
        <p:nvSpPr>
          <p:cNvPr id="5" name="Text Placeholder 4"/>
          <p:cNvSpPr>
            <a:spLocks noGrp="1"/>
          </p:cNvSpPr>
          <p:nvPr>
            <p:ph type="body" idx="1"/>
          </p:nvPr>
        </p:nvSpPr>
        <p:spPr>
          <a:xfrm>
            <a:off x="629842" y="1335723"/>
            <a:ext cx="4118646" cy="823912"/>
          </a:xfrm>
        </p:spPr>
        <p:txBody>
          <a:bodyPr/>
          <a:lstStyle/>
          <a:p>
            <a:r>
              <a:rPr lang="en-US" sz="2600" dirty="0"/>
              <a:t>Sequence labeling</a:t>
            </a:r>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28651" y="2409864"/>
                <a:ext cx="3868340" cy="3684588"/>
              </a:xfrm>
            </p:spPr>
            <p:txBody>
              <a:bodyPr>
                <a:normAutofit/>
              </a:bodyPr>
              <a:lstStyle/>
              <a:p>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b="0" dirty="0"/>
              </a:p>
              <a:p>
                <a:pPr lvl="1"/>
                <a:r>
                  <a:rPr lang="en-US" b="1" dirty="0"/>
                  <a:t>t</a:t>
                </a:r>
                <a:r>
                  <a:rPr lang="en-US" b="1" baseline="30000" dirty="0"/>
                  <a:t>*</a:t>
                </a:r>
                <a:r>
                  <a:rPr lang="en-US" dirty="0"/>
                  <a:t> is a vector/matrix</a:t>
                </a:r>
              </a:p>
              <a:p>
                <a:r>
                  <a:rPr lang="en-US" dirty="0"/>
                  <a:t>Dependency between both (</a:t>
                </a:r>
                <a:r>
                  <a:rPr lang="en-US" b="1" dirty="0"/>
                  <a:t>t, w</a:t>
                </a:r>
                <a:r>
                  <a:rPr lang="en-US" dirty="0"/>
                  <a:t>) and (t</a:t>
                </a:r>
                <a:r>
                  <a:rPr lang="en-US" baseline="-25000" dirty="0"/>
                  <a:t>i-1</a:t>
                </a:r>
                <a:r>
                  <a:rPr lang="en-US" dirty="0"/>
                  <a:t>, </a:t>
                </a:r>
                <a:r>
                  <a:rPr lang="en-US" dirty="0" err="1"/>
                  <a:t>t</a:t>
                </a:r>
                <a:r>
                  <a:rPr lang="en-US" baseline="-25000" dirty="0" err="1"/>
                  <a:t>i</a:t>
                </a:r>
                <a:r>
                  <a:rPr lang="en-US" dirty="0"/>
                  <a:t>)</a:t>
                </a:r>
              </a:p>
              <a:p>
                <a:r>
                  <a:rPr lang="en-US" dirty="0"/>
                  <a:t>Structured output </a:t>
                </a:r>
              </a:p>
              <a:p>
                <a:r>
                  <a:rPr lang="en-US" dirty="0"/>
                  <a:t>Difficult to solve the inference problem</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28651" y="2409864"/>
                <a:ext cx="3868340" cy="3684588"/>
              </a:xfrm>
              <a:blipFill rotWithShape="0">
                <a:blip r:embed="rId2"/>
                <a:stretch>
                  <a:fillRect l="-2047" t="-826"/>
                </a:stretch>
              </a:blipFill>
            </p:spPr>
            <p:txBody>
              <a:bodyPr/>
              <a:lstStyle/>
              <a:p>
                <a:r>
                  <a:rPr lang="en-US">
                    <a:noFill/>
                  </a:rPr>
                  <a:t> </a:t>
                </a:r>
              </a:p>
            </p:txBody>
          </p:sp>
        </mc:Fallback>
      </mc:AlternateContent>
      <p:sp>
        <p:nvSpPr>
          <p:cNvPr id="7" name="Text Placeholder 6"/>
          <p:cNvSpPr>
            <a:spLocks noGrp="1"/>
          </p:cNvSpPr>
          <p:nvPr>
            <p:ph type="body" sz="quarter" idx="3"/>
          </p:nvPr>
        </p:nvSpPr>
        <p:spPr>
          <a:xfrm>
            <a:off x="4629150" y="1335723"/>
            <a:ext cx="4138930" cy="823912"/>
          </a:xfrm>
        </p:spPr>
        <p:txBody>
          <a:bodyPr>
            <a:noAutofit/>
          </a:bodyPr>
          <a:lstStyle/>
          <a:p>
            <a:r>
              <a:rPr lang="en-US" sz="2600" dirty="0"/>
              <a:t>Independent classifiers</a:t>
            </a:r>
          </a:p>
        </p:txBody>
      </p:sp>
      <mc:AlternateContent xmlns:mc="http://schemas.openxmlformats.org/markup-compatibility/2006" xmlns:a14="http://schemas.microsoft.com/office/drawing/2010/main">
        <mc:Choice Requires="a14">
          <p:sp>
            <p:nvSpPr>
              <p:cNvPr id="8" name="Content Placeholder 7"/>
              <p:cNvSpPr>
                <a:spLocks noGrp="1"/>
              </p:cNvSpPr>
              <p:nvPr>
                <p:ph sz="quarter" idx="4"/>
              </p:nvPr>
            </p:nvSpPr>
            <p:spPr>
              <a:xfrm>
                <a:off x="4627959" y="2409864"/>
                <a:ext cx="3887391" cy="3684588"/>
              </a:xfrm>
            </p:spPr>
            <p:txBody>
              <a:bodyPr/>
              <a:lstStyle/>
              <a:p>
                <a14:m>
                  <m:oMath xmlns:m="http://schemas.openxmlformats.org/officeDocument/2006/math">
                    <m:r>
                      <a:rPr lang="en-US" b="0" i="1" smtClean="0">
                        <a:latin typeface="Cambria Math" panose="02040503050406030204" pitchFamily="18" charset="0"/>
                      </a:rPr>
                      <m:t>𝑦</m:t>
                    </m:r>
                    <m:r>
                      <a:rPr lang="en-US" b="0" i="1" baseline="30000" smtClean="0">
                        <a:latin typeface="Cambria Math" charset="0"/>
                      </a:rPr>
                      <m:t>∗</m:t>
                    </m:r>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𝑦</m:t>
                        </m:r>
                      </m:sub>
                    </m:sSub>
                    <m:r>
                      <a:rPr lang="en-US" b="0" i="1" smtClean="0">
                        <a:latin typeface="Cambria Math" charset="0"/>
                      </a:rPr>
                      <m:t>𝑃</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𝑦</m:t>
                    </m:r>
                  </m:oMath>
                </a14:m>
                <a:r>
                  <a:rPr lang="en-US" baseline="30000" dirty="0"/>
                  <a:t>*</a:t>
                </a:r>
                <a:r>
                  <a:rPr lang="en-US" dirty="0"/>
                  <a:t> is a single label</a:t>
                </a:r>
              </a:p>
              <a:p>
                <a:r>
                  <a:rPr lang="en-US" dirty="0"/>
                  <a:t>Dependency only within </a:t>
                </a:r>
                <a14:m>
                  <m:oMath xmlns:m="http://schemas.openxmlformats.org/officeDocument/2006/math">
                    <m:r>
                      <a:rPr lang="en-US" i="1" dirty="0">
                        <a:latin typeface="Cambria Math" panose="02040503050406030204" pitchFamily="18" charset="0"/>
                      </a:rPr>
                      <m:t>(</m:t>
                    </m:r>
                    <m:r>
                      <a:rPr lang="en-US" b="0" i="1" dirty="0" smtClean="0">
                        <a:latin typeface="Cambria Math" panose="02040503050406030204" pitchFamily="18" charset="0"/>
                      </a:rPr>
                      <m:t>𝑦</m:t>
                    </m:r>
                    <m:r>
                      <a:rPr lang="en-US" i="1" dirty="0" err="1">
                        <a:latin typeface="Cambria Math" panose="02040503050406030204" pitchFamily="18" charset="0"/>
                      </a:rPr>
                      <m:t>,</m:t>
                    </m:r>
                    <m:r>
                      <a:rPr lang="en-US" b="1" i="1" dirty="0" smtClean="0">
                        <a:latin typeface="Cambria Math" panose="02040503050406030204" pitchFamily="18" charset="0"/>
                      </a:rPr>
                      <m:t>𝒙</m:t>
                    </m:r>
                    <m:r>
                      <a:rPr lang="en-US" i="1" dirty="0">
                        <a:latin typeface="Cambria Math" panose="02040503050406030204" pitchFamily="18" charset="0"/>
                      </a:rPr>
                      <m:t>)</m:t>
                    </m:r>
                  </m:oMath>
                </a14:m>
                <a:r>
                  <a:rPr lang="en-US" dirty="0"/>
                  <a:t> </a:t>
                </a:r>
              </a:p>
              <a:p>
                <a:r>
                  <a:rPr lang="en-US" dirty="0"/>
                  <a:t>Independent output</a:t>
                </a:r>
              </a:p>
              <a:p>
                <a:r>
                  <a:rPr lang="en-US" dirty="0"/>
                  <a:t>Easy to solve the inference problem</a:t>
                </a:r>
              </a:p>
            </p:txBody>
          </p:sp>
        </mc:Choice>
        <mc:Fallback xmlns="">
          <p:sp>
            <p:nvSpPr>
              <p:cNvPr id="8" name="Content Placeholder 7"/>
              <p:cNvSpPr>
                <a:spLocks noGrp="1" noRot="1" noChangeAspect="1" noMove="1" noResize="1" noEditPoints="1" noAdjustHandles="1" noChangeArrowheads="1" noChangeShapeType="1" noTextEdit="1"/>
              </p:cNvSpPr>
              <p:nvPr>
                <p:ph sz="quarter" idx="4"/>
              </p:nvPr>
            </p:nvSpPr>
            <p:spPr>
              <a:xfrm>
                <a:off x="4627959" y="2409864"/>
                <a:ext cx="3887391" cy="3684588"/>
              </a:xfrm>
              <a:blipFill rotWithShape="0">
                <a:blip r:embed="rId3"/>
                <a:stretch>
                  <a:fillRect l="-2038" t="-661" r="-2351"/>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31</a:t>
            </a:fld>
            <a:endParaRPr lang="en-US"/>
          </a:p>
        </p:txBody>
      </p:sp>
    </p:spTree>
    <p:extLst>
      <p:ext uri="{BB962C8B-B14F-4D97-AF65-F5344CB8AC3E}">
        <p14:creationId xmlns:p14="http://schemas.microsoft.com/office/powerpoint/2010/main" val="611902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Jason’s ice cream</a:t>
            </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Best tag sequence for P(”1,2,1”)?</a:t>
            </a:r>
          </a:p>
        </p:txBody>
      </p:sp>
      <p:sp>
        <p:nvSpPr>
          <p:cNvPr id="5" name="Slide Number Placeholder 4"/>
          <p:cNvSpPr>
            <a:spLocks noGrp="1"/>
          </p:cNvSpPr>
          <p:nvPr>
            <p:ph type="sldNum" sz="quarter" idx="12"/>
          </p:nvPr>
        </p:nvSpPr>
        <p:spPr/>
        <p:txBody>
          <a:bodyPr/>
          <a:lstStyle/>
          <a:p>
            <a:fld id="{5E6A3C3A-A029-4573-BC04-5DA27903A743}" type="slidenum">
              <a:rPr lang="en-US" smtClean="0"/>
              <a:t>32</a:t>
            </a:fld>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857323403"/>
              </p:ext>
            </p:extLst>
          </p:nvPr>
        </p:nvGraphicFramePr>
        <p:xfrm>
          <a:off x="2844801" y="1386538"/>
          <a:ext cx="5695784" cy="1930039"/>
        </p:xfrm>
        <a:graphic>
          <a:graphicData uri="http://schemas.openxmlformats.org/presentationml/2006/ole">
            <mc:AlternateContent xmlns:mc="http://schemas.openxmlformats.org/markup-compatibility/2006">
              <mc:Choice xmlns:v="urn:schemas-microsoft-com:vml" Requires="v">
                <p:oleObj spid="_x0000_s1107" name="Worksheet" r:id="rId4" imgW="3035300" imgH="1193800" progId="Excel.Sheet.8">
                  <p:embed/>
                </p:oleObj>
              </mc:Choice>
              <mc:Fallback>
                <p:oleObj name="Worksheet" r:id="rId4" imgW="3035300" imgH="1193800" progId="Excel.Sheet.8">
                  <p:embed/>
                  <p:pic>
                    <p:nvPicPr>
                      <p:cNvPr id="0" name=""/>
                      <p:cNvPicPr/>
                      <p:nvPr/>
                    </p:nvPicPr>
                    <p:blipFill>
                      <a:blip r:embed="rId5"/>
                      <a:stretch>
                        <a:fillRect/>
                      </a:stretch>
                    </p:blipFill>
                    <p:spPr>
                      <a:xfrm>
                        <a:off x="2844801" y="1386538"/>
                        <a:ext cx="5695784" cy="1930039"/>
                      </a:xfrm>
                      <a:prstGeom prst="rect">
                        <a:avLst/>
                      </a:prstGeom>
                    </p:spPr>
                  </p:pic>
                </p:oleObj>
              </mc:Fallback>
            </mc:AlternateContent>
          </a:graphicData>
        </a:graphic>
      </p:graphicFrame>
      <p:sp>
        <p:nvSpPr>
          <p:cNvPr id="10" name="TextBox 9"/>
          <p:cNvSpPr txBox="1"/>
          <p:nvPr/>
        </p:nvSpPr>
        <p:spPr>
          <a:xfrm>
            <a:off x="164163" y="2070439"/>
            <a:ext cx="1430957" cy="492443"/>
          </a:xfrm>
          <a:prstGeom prst="rect">
            <a:avLst/>
          </a:prstGeom>
          <a:solidFill>
            <a:schemeClr val="accent1">
              <a:lumMod val="20000"/>
              <a:lumOff val="80000"/>
            </a:schemeClr>
          </a:solidFill>
          <a:ln>
            <a:solidFill>
              <a:srgbClr val="3C58AD"/>
            </a:solidFill>
          </a:ln>
        </p:spPr>
        <p:txBody>
          <a:bodyPr wrap="square" rtlCol="0">
            <a:spAutoFit/>
          </a:bodyPr>
          <a:lstStyle/>
          <a:p>
            <a:r>
              <a:rPr lang="en-US" sz="2600">
                <a:solidFill>
                  <a:srgbClr val="3C58AD"/>
                </a:solidFill>
              </a:rPr>
              <a:t>#cones</a:t>
            </a:r>
            <a:endParaRPr lang="en-US" sz="2600" dirty="0">
              <a:solidFill>
                <a:srgbClr val="3C58AD"/>
              </a:solidFill>
            </a:endParaRPr>
          </a:p>
        </p:txBody>
      </p:sp>
      <p:cxnSp>
        <p:nvCxnSpPr>
          <p:cNvPr id="11" name="Straight Arrow Connector 10"/>
          <p:cNvCxnSpPr>
            <a:stCxn id="10" idx="3"/>
          </p:cNvCxnSpPr>
          <p:nvPr/>
        </p:nvCxnSpPr>
        <p:spPr>
          <a:xfrm flipV="1">
            <a:off x="1595120" y="1846155"/>
            <a:ext cx="1620318" cy="470506"/>
          </a:xfrm>
          <a:prstGeom prst="straightConnector1">
            <a:avLst/>
          </a:prstGeom>
          <a:ln w="38100">
            <a:solidFill>
              <a:srgbClr val="3C58AD"/>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250219"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5" name="Oval 34"/>
          <p:cNvSpPr/>
          <p:nvPr/>
        </p:nvSpPr>
        <p:spPr>
          <a:xfrm>
            <a:off x="2250219"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6" name="Oval 35"/>
          <p:cNvSpPr/>
          <p:nvPr/>
        </p:nvSpPr>
        <p:spPr>
          <a:xfrm>
            <a:off x="439839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7" name="Oval 36"/>
          <p:cNvSpPr/>
          <p:nvPr/>
        </p:nvSpPr>
        <p:spPr>
          <a:xfrm>
            <a:off x="439839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38" name="Oval 37"/>
          <p:cNvSpPr/>
          <p:nvPr/>
        </p:nvSpPr>
        <p:spPr>
          <a:xfrm>
            <a:off x="6557836" y="4289009"/>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9" name="Oval 38"/>
          <p:cNvSpPr/>
          <p:nvPr/>
        </p:nvSpPr>
        <p:spPr>
          <a:xfrm>
            <a:off x="6557836" y="5451225"/>
            <a:ext cx="453224" cy="4532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p:txBody>
      </p:sp>
      <p:sp>
        <p:nvSpPr>
          <p:cNvPr id="7" name="Oval 6"/>
          <p:cNvSpPr/>
          <p:nvPr/>
        </p:nvSpPr>
        <p:spPr>
          <a:xfrm>
            <a:off x="628650" y="4933064"/>
            <a:ext cx="198286" cy="1982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7" idx="6"/>
            <a:endCxn id="6" idx="2"/>
          </p:cNvCxnSpPr>
          <p:nvPr/>
        </p:nvCxnSpPr>
        <p:spPr>
          <a:xfrm flipV="1">
            <a:off x="826936" y="4515621"/>
            <a:ext cx="1423283" cy="5165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 idx="6"/>
            <a:endCxn id="35" idx="2"/>
          </p:cNvCxnSpPr>
          <p:nvPr/>
        </p:nvCxnSpPr>
        <p:spPr>
          <a:xfrm>
            <a:off x="826936" y="5032207"/>
            <a:ext cx="1423283" cy="6456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6"/>
            <a:endCxn id="36" idx="2"/>
          </p:cNvCxnSpPr>
          <p:nvPr/>
        </p:nvCxnSpPr>
        <p:spPr>
          <a:xfrm>
            <a:off x="2703443"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6"/>
            <a:endCxn id="37" idx="1"/>
          </p:cNvCxnSpPr>
          <p:nvPr/>
        </p:nvCxnSpPr>
        <p:spPr>
          <a:xfrm>
            <a:off x="2703443"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6"/>
            <a:endCxn id="36" idx="3"/>
          </p:cNvCxnSpPr>
          <p:nvPr/>
        </p:nvCxnSpPr>
        <p:spPr>
          <a:xfrm flipV="1">
            <a:off x="2703443"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5" idx="6"/>
            <a:endCxn id="37" idx="2"/>
          </p:cNvCxnSpPr>
          <p:nvPr/>
        </p:nvCxnSpPr>
        <p:spPr>
          <a:xfrm>
            <a:off x="2703443"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51620" y="4515621"/>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851620" y="4515621"/>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851620" y="4675860"/>
            <a:ext cx="1761326" cy="10019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851620" y="5677837"/>
            <a:ext cx="169495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356914" y="4376238"/>
            <a:ext cx="476412" cy="369332"/>
          </a:xfrm>
          <a:prstGeom prst="rect">
            <a:avLst/>
          </a:prstGeom>
          <a:noFill/>
        </p:spPr>
        <p:txBody>
          <a:bodyPr wrap="none" rtlCol="0">
            <a:spAutoFit/>
          </a:bodyPr>
          <a:lstStyle/>
          <a:p>
            <a:r>
              <a:rPr lang="en-US" dirty="0">
                <a:solidFill>
                  <a:srgbClr val="3C58AD"/>
                </a:solidFill>
              </a:rPr>
              <a:t>0.5</a:t>
            </a:r>
          </a:p>
        </p:txBody>
      </p:sp>
      <p:sp>
        <p:nvSpPr>
          <p:cNvPr id="71" name="TextBox 70"/>
          <p:cNvSpPr txBox="1"/>
          <p:nvPr/>
        </p:nvSpPr>
        <p:spPr>
          <a:xfrm>
            <a:off x="1300258" y="5355022"/>
            <a:ext cx="476412" cy="369332"/>
          </a:xfrm>
          <a:prstGeom prst="rect">
            <a:avLst/>
          </a:prstGeom>
          <a:noFill/>
        </p:spPr>
        <p:txBody>
          <a:bodyPr wrap="none" rtlCol="0">
            <a:spAutoFit/>
          </a:bodyPr>
          <a:lstStyle/>
          <a:p>
            <a:r>
              <a:rPr lang="en-US" dirty="0">
                <a:solidFill>
                  <a:srgbClr val="3C58AD"/>
                </a:solidFill>
              </a:rPr>
              <a:t>0.5</a:t>
            </a:r>
          </a:p>
        </p:txBody>
      </p:sp>
      <p:sp>
        <p:nvSpPr>
          <p:cNvPr id="72" name="TextBox 71"/>
          <p:cNvSpPr txBox="1"/>
          <p:nvPr/>
        </p:nvSpPr>
        <p:spPr>
          <a:xfrm>
            <a:off x="3318345" y="4153914"/>
            <a:ext cx="476412" cy="369332"/>
          </a:xfrm>
          <a:prstGeom prst="rect">
            <a:avLst/>
          </a:prstGeom>
          <a:noFill/>
        </p:spPr>
        <p:txBody>
          <a:bodyPr wrap="none" rtlCol="0">
            <a:spAutoFit/>
          </a:bodyPr>
          <a:lstStyle/>
          <a:p>
            <a:r>
              <a:rPr lang="en-US" dirty="0">
                <a:solidFill>
                  <a:srgbClr val="3C58AD"/>
                </a:solidFill>
              </a:rPr>
              <a:t>0.8</a:t>
            </a:r>
          </a:p>
        </p:txBody>
      </p:sp>
      <p:sp>
        <p:nvSpPr>
          <p:cNvPr id="73" name="TextBox 72"/>
          <p:cNvSpPr txBox="1"/>
          <p:nvPr/>
        </p:nvSpPr>
        <p:spPr>
          <a:xfrm>
            <a:off x="5460890" y="5849386"/>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4" name="TextBox 73"/>
          <p:cNvSpPr txBox="1"/>
          <p:nvPr/>
        </p:nvSpPr>
        <p:spPr>
          <a:xfrm>
            <a:off x="3498300" y="5849386"/>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5" name="TextBox 74"/>
          <p:cNvSpPr txBox="1"/>
          <p:nvPr/>
        </p:nvSpPr>
        <p:spPr>
          <a:xfrm>
            <a:off x="5487887" y="4159407"/>
            <a:ext cx="476412" cy="369332"/>
          </a:xfrm>
          <a:prstGeom prst="rect">
            <a:avLst/>
          </a:prstGeom>
          <a:noFill/>
        </p:spPr>
        <p:txBody>
          <a:bodyPr wrap="none" rtlCol="0">
            <a:spAutoFit/>
          </a:bodyPr>
          <a:lstStyle/>
          <a:p>
            <a:r>
              <a:rPr lang="en-US">
                <a:solidFill>
                  <a:srgbClr val="3C58AD"/>
                </a:solidFill>
              </a:rPr>
              <a:t>0.8</a:t>
            </a:r>
            <a:endParaRPr lang="en-US" dirty="0">
              <a:solidFill>
                <a:srgbClr val="3C58AD"/>
              </a:solidFill>
            </a:endParaRPr>
          </a:p>
        </p:txBody>
      </p:sp>
      <p:sp>
        <p:nvSpPr>
          <p:cNvPr id="76" name="TextBox 75"/>
          <p:cNvSpPr txBox="1"/>
          <p:nvPr/>
        </p:nvSpPr>
        <p:spPr>
          <a:xfrm>
            <a:off x="5487887" y="4662743"/>
            <a:ext cx="476412" cy="369332"/>
          </a:xfrm>
          <a:prstGeom prst="rect">
            <a:avLst/>
          </a:prstGeom>
          <a:noFill/>
        </p:spPr>
        <p:txBody>
          <a:bodyPr wrap="none" rtlCol="0">
            <a:spAutoFit/>
          </a:bodyPr>
          <a:lstStyle/>
          <a:p>
            <a:r>
              <a:rPr lang="en-US" dirty="0">
                <a:solidFill>
                  <a:srgbClr val="3C58AD"/>
                </a:solidFill>
              </a:rPr>
              <a:t>0.2</a:t>
            </a:r>
          </a:p>
        </p:txBody>
      </p:sp>
      <p:sp>
        <p:nvSpPr>
          <p:cNvPr id="77" name="TextBox 76"/>
          <p:cNvSpPr txBox="1"/>
          <p:nvPr/>
        </p:nvSpPr>
        <p:spPr>
          <a:xfrm>
            <a:off x="5460890" y="5218811"/>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78" name="TextBox 77"/>
          <p:cNvSpPr txBox="1"/>
          <p:nvPr/>
        </p:nvSpPr>
        <p:spPr>
          <a:xfrm>
            <a:off x="3290073" y="4625320"/>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79" name="TextBox 78"/>
          <p:cNvSpPr txBox="1"/>
          <p:nvPr/>
        </p:nvSpPr>
        <p:spPr>
          <a:xfrm>
            <a:off x="3381932" y="5174040"/>
            <a:ext cx="476412" cy="369332"/>
          </a:xfrm>
          <a:prstGeom prst="rect">
            <a:avLst/>
          </a:prstGeom>
          <a:noFill/>
        </p:spPr>
        <p:txBody>
          <a:bodyPr wrap="none" rtlCol="0">
            <a:spAutoFit/>
          </a:bodyPr>
          <a:lstStyle/>
          <a:p>
            <a:r>
              <a:rPr lang="en-US">
                <a:solidFill>
                  <a:srgbClr val="3C58AD"/>
                </a:solidFill>
              </a:rPr>
              <a:t>0.2</a:t>
            </a:r>
            <a:endParaRPr lang="en-US" dirty="0">
              <a:solidFill>
                <a:srgbClr val="3C58AD"/>
              </a:solidFill>
            </a:endParaRPr>
          </a:p>
        </p:txBody>
      </p:sp>
      <p:sp>
        <p:nvSpPr>
          <p:cNvPr id="80" name="TextBox 79"/>
          <p:cNvSpPr txBox="1"/>
          <p:nvPr/>
        </p:nvSpPr>
        <p:spPr>
          <a:xfrm>
            <a:off x="2215768" y="3936780"/>
            <a:ext cx="476412" cy="369332"/>
          </a:xfrm>
          <a:prstGeom prst="rect">
            <a:avLst/>
          </a:prstGeom>
          <a:noFill/>
        </p:spPr>
        <p:txBody>
          <a:bodyPr wrap="none" rtlCol="0">
            <a:spAutoFit/>
          </a:bodyPr>
          <a:lstStyle/>
          <a:p>
            <a:r>
              <a:rPr lang="en-US" dirty="0">
                <a:solidFill>
                  <a:srgbClr val="D5570C"/>
                </a:solidFill>
              </a:rPr>
              <a:t>0.5</a:t>
            </a:r>
          </a:p>
        </p:txBody>
      </p:sp>
      <p:sp>
        <p:nvSpPr>
          <p:cNvPr id="81" name="TextBox 80"/>
          <p:cNvSpPr txBox="1"/>
          <p:nvPr/>
        </p:nvSpPr>
        <p:spPr>
          <a:xfrm>
            <a:off x="6557836" y="3936780"/>
            <a:ext cx="476412" cy="369332"/>
          </a:xfrm>
          <a:prstGeom prst="rect">
            <a:avLst/>
          </a:prstGeom>
          <a:noFill/>
        </p:spPr>
        <p:txBody>
          <a:bodyPr wrap="none" rtlCol="0">
            <a:spAutoFit/>
          </a:bodyPr>
          <a:lstStyle/>
          <a:p>
            <a:r>
              <a:rPr lang="en-US" dirty="0">
                <a:solidFill>
                  <a:srgbClr val="D5570C"/>
                </a:solidFill>
              </a:rPr>
              <a:t>0.5</a:t>
            </a:r>
          </a:p>
        </p:txBody>
      </p:sp>
      <p:sp>
        <p:nvSpPr>
          <p:cNvPr id="82" name="TextBox 81"/>
          <p:cNvSpPr txBox="1"/>
          <p:nvPr/>
        </p:nvSpPr>
        <p:spPr>
          <a:xfrm>
            <a:off x="4403116" y="3936780"/>
            <a:ext cx="476412" cy="369332"/>
          </a:xfrm>
          <a:prstGeom prst="rect">
            <a:avLst/>
          </a:prstGeom>
          <a:noFill/>
        </p:spPr>
        <p:txBody>
          <a:bodyPr wrap="none" rtlCol="0">
            <a:spAutoFit/>
          </a:bodyPr>
          <a:lstStyle/>
          <a:p>
            <a:r>
              <a:rPr lang="en-US" dirty="0">
                <a:solidFill>
                  <a:srgbClr val="D5570C"/>
                </a:solidFill>
              </a:rPr>
              <a:t>0.4</a:t>
            </a:r>
          </a:p>
        </p:txBody>
      </p:sp>
      <p:sp>
        <p:nvSpPr>
          <p:cNvPr id="83" name="TextBox 82"/>
          <p:cNvSpPr txBox="1"/>
          <p:nvPr/>
        </p:nvSpPr>
        <p:spPr>
          <a:xfrm>
            <a:off x="2215768" y="5964474"/>
            <a:ext cx="476412" cy="369332"/>
          </a:xfrm>
          <a:prstGeom prst="rect">
            <a:avLst/>
          </a:prstGeom>
          <a:noFill/>
        </p:spPr>
        <p:txBody>
          <a:bodyPr wrap="none" rtlCol="0">
            <a:spAutoFit/>
          </a:bodyPr>
          <a:lstStyle/>
          <a:p>
            <a:r>
              <a:rPr lang="en-US" dirty="0">
                <a:solidFill>
                  <a:srgbClr val="D5570C"/>
                </a:solidFill>
              </a:rPr>
              <a:t>0.1</a:t>
            </a:r>
          </a:p>
        </p:txBody>
      </p:sp>
      <p:sp>
        <p:nvSpPr>
          <p:cNvPr id="84" name="TextBox 83"/>
          <p:cNvSpPr txBox="1"/>
          <p:nvPr/>
        </p:nvSpPr>
        <p:spPr>
          <a:xfrm>
            <a:off x="6543759" y="5989109"/>
            <a:ext cx="476412" cy="369332"/>
          </a:xfrm>
          <a:prstGeom prst="rect">
            <a:avLst/>
          </a:prstGeom>
          <a:noFill/>
        </p:spPr>
        <p:txBody>
          <a:bodyPr wrap="none" rtlCol="0">
            <a:spAutoFit/>
          </a:bodyPr>
          <a:lstStyle/>
          <a:p>
            <a:r>
              <a:rPr lang="en-US">
                <a:solidFill>
                  <a:srgbClr val="D5570C"/>
                </a:solidFill>
              </a:rPr>
              <a:t>0.1</a:t>
            </a:r>
            <a:endParaRPr lang="en-US" dirty="0">
              <a:solidFill>
                <a:srgbClr val="D5570C"/>
              </a:solidFill>
            </a:endParaRPr>
          </a:p>
        </p:txBody>
      </p:sp>
      <p:sp>
        <p:nvSpPr>
          <p:cNvPr id="85" name="TextBox 84"/>
          <p:cNvSpPr txBox="1"/>
          <p:nvPr/>
        </p:nvSpPr>
        <p:spPr>
          <a:xfrm>
            <a:off x="4408411" y="5984142"/>
            <a:ext cx="476412" cy="369332"/>
          </a:xfrm>
          <a:prstGeom prst="rect">
            <a:avLst/>
          </a:prstGeom>
          <a:noFill/>
        </p:spPr>
        <p:txBody>
          <a:bodyPr wrap="none" rtlCol="0">
            <a:spAutoFit/>
          </a:bodyPr>
          <a:lstStyle/>
          <a:p>
            <a:r>
              <a:rPr lang="en-US" dirty="0">
                <a:solidFill>
                  <a:srgbClr val="D5570C"/>
                </a:solidFill>
              </a:rPr>
              <a:t>0.2</a:t>
            </a:r>
          </a:p>
        </p:txBody>
      </p:sp>
    </p:spTree>
    <p:extLst>
      <p:ext uri="{BB962C8B-B14F-4D97-AF65-F5344CB8AC3E}">
        <p14:creationId xmlns:p14="http://schemas.microsoft.com/office/powerpoint/2010/main" val="120253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in generative model</a:t>
            </a:r>
          </a:p>
        </p:txBody>
      </p:sp>
      <p:sp>
        <p:nvSpPr>
          <p:cNvPr id="3" name="Content Placeholder 2"/>
          <p:cNvSpPr>
            <a:spLocks noGrp="1"/>
          </p:cNvSpPr>
          <p:nvPr>
            <p:ph idx="1"/>
          </p:nvPr>
        </p:nvSpPr>
        <p:spPr/>
        <p:txBody>
          <a:bodyPr>
            <a:normAutofit/>
          </a:bodyPr>
          <a:lstStyle/>
          <a:p>
            <a:r>
              <a:rPr lang="en-US" dirty="0">
                <a:solidFill>
                  <a:srgbClr val="D5570C"/>
                </a:solidFill>
              </a:rPr>
              <a:t>Inference:</a:t>
            </a:r>
            <a:r>
              <a:rPr lang="en-US" dirty="0"/>
              <a:t> What is the </a:t>
            </a:r>
            <a:r>
              <a:rPr lang="en-US" dirty="0">
                <a:solidFill>
                  <a:srgbClr val="3C58AD"/>
                </a:solidFill>
              </a:rPr>
              <a:t>most likely sequence of tags </a:t>
            </a:r>
            <a:r>
              <a:rPr lang="en-US" dirty="0"/>
              <a:t>for the given </a:t>
            </a:r>
            <a:r>
              <a:rPr lang="en-US" dirty="0">
                <a:solidFill>
                  <a:srgbClr val="3C58AD"/>
                </a:solidFill>
              </a:rPr>
              <a:t>sequence of words </a:t>
            </a:r>
            <a:r>
              <a:rPr lang="en-US" b="1" dirty="0"/>
              <a:t>w</a:t>
            </a: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endParaRPr lang="en-US" dirty="0">
              <a:latin typeface="Arial" charset="0"/>
              <a:ea typeface="Arial" charset="0"/>
              <a:cs typeface="Arial" charset="0"/>
            </a:endParaRPr>
          </a:p>
          <a:p>
            <a:r>
              <a:rPr lang="en-US" dirty="0">
                <a:latin typeface="Arial" charset="0"/>
                <a:ea typeface="Arial" charset="0"/>
                <a:cs typeface="Arial" charset="0"/>
              </a:rPr>
              <a:t>What are the </a:t>
            </a:r>
            <a:r>
              <a:rPr lang="en-US" dirty="0">
                <a:solidFill>
                  <a:srgbClr val="3C58AD"/>
                </a:solidFill>
                <a:latin typeface="Arial" charset="0"/>
                <a:ea typeface="Arial" charset="0"/>
                <a:cs typeface="Arial" charset="0"/>
              </a:rPr>
              <a:t>latent states</a:t>
            </a:r>
            <a:r>
              <a:rPr lang="en-US" dirty="0">
                <a:latin typeface="Arial" charset="0"/>
                <a:ea typeface="Arial" charset="0"/>
                <a:cs typeface="Arial" charset="0"/>
              </a:rPr>
              <a:t> that most likely generate the sequence of word </a:t>
            </a:r>
            <a:r>
              <a:rPr lang="en-US" b="1" dirty="0">
                <a:latin typeface="Arial" charset="0"/>
                <a:ea typeface="Arial" charset="0"/>
                <a:cs typeface="Arial" charset="0"/>
              </a:rPr>
              <a:t>w</a:t>
            </a:r>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33</a:t>
            </a:fld>
            <a:endParaRPr lang="en-US" dirty="0"/>
          </a:p>
        </p:txBody>
      </p:sp>
      <p:pic>
        <p:nvPicPr>
          <p:cNvPr id="7" name="Picture 6"/>
          <p:cNvPicPr>
            <a:picLocks noChangeAspect="1"/>
          </p:cNvPicPr>
          <p:nvPr/>
        </p:nvPicPr>
        <p:blipFill>
          <a:blip r:embed="rId2"/>
          <a:stretch>
            <a:fillRect/>
          </a:stretch>
        </p:blipFill>
        <p:spPr>
          <a:xfrm>
            <a:off x="2070504" y="2674167"/>
            <a:ext cx="5777230" cy="2281974"/>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52400" y="3891280"/>
                <a:ext cx="1772729" cy="646331"/>
              </a:xfrm>
              <a:prstGeom prst="rect">
                <a:avLst/>
              </a:prstGeom>
              <a:noFill/>
            </p:spPr>
            <p:txBody>
              <a:bodyPr wrap="none" rtlCol="0">
                <a:spAutoFit/>
              </a:bodyPr>
              <a:lstStyle/>
              <a:p>
                <a:r>
                  <a:rPr lang="en-US" dirty="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52400" y="3891280"/>
                <a:ext cx="1772729" cy="646331"/>
              </a:xfrm>
              <a:prstGeom prst="rect">
                <a:avLst/>
              </a:prstGeom>
              <a:blipFill rotWithShape="0">
                <a:blip r:embed="rId3"/>
                <a:stretch>
                  <a:fillRect l="-2749" t="-4717" r="-2405" b="-7547"/>
                </a:stretch>
              </a:blipFill>
            </p:spPr>
            <p:txBody>
              <a:bodyPr/>
              <a:lstStyle/>
              <a:p>
                <a:r>
                  <a:rPr lang="en-US">
                    <a:noFill/>
                  </a:rPr>
                  <a:t> </a:t>
                </a:r>
              </a:p>
            </p:txBody>
          </p:sp>
        </mc:Fallback>
      </mc:AlternateContent>
      <p:cxnSp>
        <p:nvCxnSpPr>
          <p:cNvPr id="10" name="Straight Arrow Connector 9"/>
          <p:cNvCxnSpPr>
            <a:stCxn id="8" idx="0"/>
          </p:cNvCxnSpPr>
          <p:nvPr/>
        </p:nvCxnSpPr>
        <p:spPr>
          <a:xfrm flipV="1">
            <a:off x="1038765" y="3566160"/>
            <a:ext cx="830675" cy="3251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626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Find best tag sequence of  “</a:t>
                </a:r>
                <a:r>
                  <a:rPr lang="en-US" dirty="0">
                    <a:solidFill>
                      <a:srgbClr val="3C58AD"/>
                    </a:solidFill>
                  </a:rPr>
                  <a:t>I love cat</a:t>
                </a:r>
                <a:r>
                  <a:rPr lang="en-US" dirty="0"/>
                  <a:t>”</a:t>
                </a:r>
              </a:p>
              <a:p>
                <a:r>
                  <a:rPr lang="en-US" dirty="0"/>
                  <a:t>Remember, we model </a:t>
                </a:r>
                <a14:m>
                  <m:oMath xmlns:m="http://schemas.openxmlformats.org/officeDocument/2006/math">
                    <m:r>
                      <a:rPr lang="en-US" sz="2800" i="1">
                        <a:latin typeface="Cambria Math" charset="0"/>
                      </a:rPr>
                      <m:t>𝑃</m:t>
                    </m:r>
                    <m:d>
                      <m:dPr>
                        <m:ctrlPr>
                          <a:rPr lang="en-US" sz="2800" i="1">
                            <a:latin typeface="Cambria Math" panose="02040503050406030204" pitchFamily="18" charset="0"/>
                          </a:rPr>
                        </m:ctrlPr>
                      </m:dPr>
                      <m:e>
                        <m:r>
                          <a:rPr lang="en-US" sz="2800" b="1" i="1">
                            <a:latin typeface="Cambria Math" charset="0"/>
                          </a:rPr>
                          <m:t>𝒕</m:t>
                        </m:r>
                        <m:r>
                          <a:rPr lang="en-US" sz="2800" i="1">
                            <a:latin typeface="Cambria Math" charset="0"/>
                          </a:rPr>
                          <m:t>,</m:t>
                        </m:r>
                        <m:r>
                          <a:rPr lang="en-US" sz="2800" b="1" i="1">
                            <a:latin typeface="Cambria Math" charset="0"/>
                          </a:rPr>
                          <m:t>𝒘</m:t>
                        </m:r>
                        <m:r>
                          <a:rPr lang="en-US" sz="2800" b="1" i="1" smtClean="0">
                            <a:latin typeface="Cambria Math" charset="0"/>
                          </a:rPr>
                          <m:t>∣</m:t>
                        </m:r>
                        <m:r>
                          <a:rPr lang="en-US" sz="2800" b="1" i="1" smtClean="0">
                            <a:latin typeface="Cambria Math" charset="0"/>
                          </a:rPr>
                          <m:t>𝝀</m:t>
                        </m:r>
                      </m:e>
                    </m:d>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charset="0"/>
                          </a:rPr>
                          <m:t>𝒕</m:t>
                        </m:r>
                      </m:e>
                      <m:sup>
                        <m:r>
                          <a:rPr lang="en-US" b="0" i="1" smtClean="0">
                            <a:latin typeface="Cambria Math" charset="0"/>
                          </a:rPr>
                          <m:t>∗</m:t>
                        </m:r>
                      </m:sup>
                    </m:sSup>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charset="0"/>
                                  </a:rPr>
                                  <m:t>max</m:t>
                                </m:r>
                              </m:e>
                              <m:lim>
                                <m:r>
                                  <a:rPr lang="en-US" b="1" i="1" smtClean="0">
                                    <a:latin typeface="Cambria Math" charset="0"/>
                                  </a:rPr>
                                  <m:t>𝒕</m:t>
                                </m:r>
                              </m:lim>
                            </m:limLow>
                          </m:fName>
                          <m:e>
                            <m:r>
                              <a:rPr lang="en-US" i="1">
                                <a:latin typeface="Cambria Math" charset="0"/>
                              </a:rPr>
                              <m:t>𝑃</m:t>
                            </m:r>
                            <m:d>
                              <m:dPr>
                                <m:sepChr m:val="∣"/>
                                <m:ctrlPr>
                                  <a:rPr lang="en-US" i="1">
                                    <a:latin typeface="Cambria Math" panose="02040503050406030204" pitchFamily="18" charset="0"/>
                                  </a:rPr>
                                </m:ctrlPr>
                              </m:dPr>
                              <m:e>
                                <m:r>
                                  <a:rPr lang="en-US" b="1" i="1">
                                    <a:latin typeface="Cambria Math" charset="0"/>
                                  </a:rPr>
                                  <m:t>𝒕</m:t>
                                </m:r>
                                <m:r>
                                  <a:rPr lang="en-US" b="1" i="1">
                                    <a:latin typeface="Cambria Math" charset="0"/>
                                  </a:rPr>
                                  <m:t>, </m:t>
                                </m:r>
                                <m:r>
                                  <a:rPr lang="en-US" b="1" i="1">
                                    <a:latin typeface="Cambria Math" charset="0"/>
                                  </a:rPr>
                                  <m:t>𝒘</m:t>
                                </m:r>
                              </m:e>
                              <m:e>
                                <m:r>
                                  <a:rPr lang="en-US" sz="3200" b="1" i="1">
                                    <a:latin typeface="Cambria Math" charset="0"/>
                                  </a:rPr>
                                  <m:t>𝝀</m:t>
                                </m:r>
                              </m:e>
                            </m:d>
                          </m:e>
                        </m:func>
                      </m:e>
                    </m:func>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34</a:t>
            </a:fld>
            <a:endParaRPr lang="en-US" dirty="0"/>
          </a:p>
        </p:txBody>
      </p:sp>
      <p:sp>
        <p:nvSpPr>
          <p:cNvPr id="7" name="Rectangle 6"/>
          <p:cNvSpPr/>
          <p:nvPr/>
        </p:nvSpPr>
        <p:spPr>
          <a:xfrm>
            <a:off x="660892" y="3604839"/>
            <a:ext cx="7854458" cy="553998"/>
          </a:xfrm>
          <a:prstGeom prst="rect">
            <a:avLst/>
          </a:prstGeom>
          <a:solidFill>
            <a:schemeClr val="accent1">
              <a:lumMod val="20000"/>
              <a:lumOff val="80000"/>
            </a:schemeClr>
          </a:solidFill>
          <a:ln>
            <a:solidFill>
              <a:schemeClr val="accent1"/>
            </a:solidFill>
          </a:ln>
        </p:spPr>
        <p:txBody>
          <a:bodyPr wrap="none">
            <a:spAutoFit/>
          </a:bodyPr>
          <a:lstStyle/>
          <a:p>
            <a:r>
              <a:rPr lang="en-US" sz="3000" dirty="0"/>
              <a:t>Find the best one from all possible tag sequences</a:t>
            </a:r>
          </a:p>
        </p:txBody>
      </p:sp>
    </p:spTree>
    <p:extLst>
      <p:ext uri="{BB962C8B-B14F-4D97-AF65-F5344CB8AC3E}">
        <p14:creationId xmlns:p14="http://schemas.microsoft.com/office/powerpoint/2010/main" val="1098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Tagging</a:t>
            </a:r>
            <a:r>
              <a:rPr lang="en-US" dirty="0"/>
              <a:t> the input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Assume we have 2 tags N, V</a:t>
                </a:r>
              </a:p>
              <a:p>
                <a:r>
                  <a:rPr lang="en-US" dirty="0"/>
                  <a:t>Which one is the best?</a:t>
                </a:r>
              </a:p>
              <a:p>
                <a:pPr marL="0" indent="0">
                  <a:buNone/>
                </a:pPr>
                <a:r>
                  <a:rPr lang="en-US" sz="18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𝑁𝑁𝑁</m:t>
                        </m:r>
                        <m:r>
                          <a:rPr lang="en-US" sz="2600" b="0" i="1" smtClean="0">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𝑁𝑁𝑉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br>
                  <a:rPr lang="en-US" sz="2600" b="1" i="1" dirty="0">
                    <a:latin typeface="Cambria Math" charset="0"/>
                  </a:rPr>
                </a:br>
                <a14:m>
                  <m:oMath xmlns:m="http://schemas.openxmlformats.org/officeDocument/2006/math">
                    <m:r>
                      <a:rPr lang="en-US" sz="2600" b="1"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𝑁𝑉𝑁</m:t>
                        </m:r>
                        <m:r>
                          <a:rPr lang="en-US" sz="2600" i="1">
                            <a:latin typeface="Cambria Math" charset="0"/>
                          </a:rPr>
                          <m:t>”</m:t>
                        </m:r>
                      </m:e>
                      <m:e>
                        <m:r>
                          <a:rPr lang="en-US" sz="2600" b="1" i="1">
                            <a:latin typeface="Cambria Math" charset="0"/>
                          </a:rPr>
                          <m:t>𝝀</m:t>
                        </m:r>
                      </m:e>
                    </m:d>
                    <m:r>
                      <a:rPr lang="en-US" sz="2600" b="0" i="1"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𝑁𝑉𝑉</m:t>
                        </m:r>
                        <m:r>
                          <a:rPr lang="en-US" sz="2600" i="1">
                            <a:latin typeface="Cambria Math" charset="0"/>
                          </a:rPr>
                          <m:t>”</m:t>
                        </m:r>
                      </m:e>
                      <m:e>
                        <m:r>
                          <a:rPr lang="en-US" sz="2600" b="1" i="1">
                            <a:latin typeface="Cambria Math" charset="0"/>
                          </a:rPr>
                          <m:t>𝝀</m:t>
                        </m:r>
                      </m:e>
                    </m:d>
                    <m:r>
                      <a:rPr lang="en-US" sz="2600" b="1" i="1" smtClean="0">
                        <a:latin typeface="Cambria Math" charset="0"/>
                      </a:rPr>
                      <m:t>,</m:t>
                    </m:r>
                  </m:oMath>
                </a14:m>
                <a:r>
                  <a:rPr lang="en-US" sz="2600" b="1" dirty="0"/>
                  <a:t> </a:t>
                </a:r>
                <a:br>
                  <a:rPr lang="en-US" sz="2600" b="1" dirty="0"/>
                </a:br>
                <a14:m>
                  <m:oMath xmlns:m="http://schemas.openxmlformats.org/officeDocument/2006/math">
                    <m:r>
                      <a:rPr lang="en-US" sz="2600" b="1" i="0" smtClean="0">
                        <a:latin typeface="Cambria Math" charset="0"/>
                      </a:rPr>
                      <m:t>          </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𝑉𝑁𝑁</m:t>
                        </m:r>
                        <m:r>
                          <a:rPr lang="en-US" sz="2600" i="1">
                            <a:latin typeface="Cambria Math" charset="0"/>
                          </a:rPr>
                          <m:t>”</m:t>
                        </m:r>
                      </m:e>
                      <m:e>
                        <m:r>
                          <a:rPr lang="en-US" sz="2600" b="1" i="1">
                            <a:latin typeface="Cambria Math" charset="0"/>
                          </a:rPr>
                          <m:t>𝝀</m:t>
                        </m:r>
                      </m:e>
                    </m:d>
                    <m:r>
                      <a:rPr lang="en-US" sz="2600" b="0" i="1" smtClean="0">
                        <a:latin typeface="Cambria Math" charset="0"/>
                      </a:rPr>
                      <m:t>,</m:t>
                    </m:r>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𝑉𝑁𝑉</m:t>
                        </m:r>
                        <m:r>
                          <a:rPr lang="en-US" sz="2600" i="1">
                            <a:latin typeface="Cambria Math" charset="0"/>
                          </a:rPr>
                          <m:t>”</m:t>
                        </m:r>
                      </m:e>
                      <m:e>
                        <m:r>
                          <a:rPr lang="en-US" sz="2600" b="1" i="1">
                            <a:latin typeface="Cambria Math" charset="0"/>
                          </a:rPr>
                          <m:t>𝝀</m:t>
                        </m:r>
                      </m:e>
                    </m:d>
                  </m:oMath>
                </a14:m>
                <a:r>
                  <a:rPr lang="en-US" sz="2600" dirty="0"/>
                  <a:t>, </a:t>
                </a:r>
                <a:br>
                  <a:rPr lang="en-US" sz="2600" dirty="0"/>
                </a:br>
                <a:r>
                  <a:rPr lang="en-US" sz="2600" dirty="0"/>
                  <a:t>       </a:t>
                </a:r>
                <a14:m>
                  <m:oMath xmlns:m="http://schemas.openxmlformats.org/officeDocument/2006/math">
                    <m:r>
                      <a:rPr lang="en-US" sz="2600" i="1">
                        <a:latin typeface="Cambria Math" charset="0"/>
                      </a:rPr>
                      <m:t>𝑃</m:t>
                    </m:r>
                    <m:d>
                      <m:dPr>
                        <m:sepChr m:val="∣"/>
                        <m:ctrlPr>
                          <a:rPr lang="en-US" sz="2600" i="1">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b="0" i="1" smtClean="0">
                            <a:latin typeface="Cambria Math" charset="0"/>
                          </a:rPr>
                          <m:t>𝑉𝑉𝑁</m:t>
                        </m:r>
                        <m:r>
                          <a:rPr lang="en-US" sz="2600" i="1">
                            <a:latin typeface="Cambria Math" charset="0"/>
                          </a:rPr>
                          <m:t>”</m:t>
                        </m:r>
                      </m:e>
                      <m:e>
                        <m:r>
                          <a:rPr lang="en-US" sz="2600" b="1" i="1">
                            <a:latin typeface="Cambria Math" charset="0"/>
                          </a:rPr>
                          <m:t>𝝀</m:t>
                        </m:r>
                      </m:e>
                    </m:d>
                    <m:r>
                      <a:rPr lang="en-US" sz="2600" b="1" i="1" smtClean="0">
                        <a:latin typeface="Cambria Math" charset="0"/>
                      </a:rPr>
                      <m:t>,</m:t>
                    </m:r>
                    <m:r>
                      <a:rPr lang="en-US" sz="2600" i="1">
                        <a:latin typeface="Cambria Math" charset="0"/>
                      </a:rPr>
                      <m:t>𝑃</m:t>
                    </m:r>
                    <m:d>
                      <m:dPr>
                        <m:sepChr m:val="∣"/>
                        <m:ctrlPr>
                          <a:rPr lang="en-US" sz="2600" i="1" smtClean="0">
                            <a:latin typeface="Cambria Math" panose="02040503050406030204" pitchFamily="18" charset="0"/>
                          </a:rPr>
                        </m:ctrlPr>
                      </m:dPr>
                      <m:e>
                        <m:r>
                          <a:rPr lang="en-US" sz="2600" i="1">
                            <a:latin typeface="Cambria Math" charset="0"/>
                          </a:rPr>
                          <m:t>“</m:t>
                        </m:r>
                        <m:r>
                          <a:rPr lang="en-US" sz="2600" i="1">
                            <a:latin typeface="Cambria Math" charset="0"/>
                          </a:rPr>
                          <m:t>𝐼</m:t>
                        </m:r>
                        <m:r>
                          <a:rPr lang="en-US" sz="2600" i="1">
                            <a:latin typeface="Cambria Math" charset="0"/>
                          </a:rPr>
                          <m:t> </m:t>
                        </m:r>
                        <m:r>
                          <a:rPr lang="en-US" sz="2600" i="1">
                            <a:latin typeface="Cambria Math" charset="0"/>
                          </a:rPr>
                          <m:t>𝑙𝑜𝑣𝑒</m:t>
                        </m:r>
                        <m:r>
                          <a:rPr lang="en-US" sz="2600" i="1">
                            <a:latin typeface="Cambria Math" charset="0"/>
                          </a:rPr>
                          <m:t> </m:t>
                        </m:r>
                        <m:r>
                          <a:rPr lang="en-US" sz="2600" i="1">
                            <a:latin typeface="Cambria Math" charset="0"/>
                          </a:rPr>
                          <m:t>𝑐𝑎𝑡</m:t>
                        </m:r>
                        <m:r>
                          <a:rPr lang="en-US" sz="2600" i="1">
                            <a:latin typeface="Cambria Math" charset="0"/>
                          </a:rPr>
                          <m:t>”,”</m:t>
                        </m:r>
                        <m:r>
                          <a:rPr lang="en-US" sz="2600" i="1">
                            <a:latin typeface="Cambria Math" charset="0"/>
                          </a:rPr>
                          <m:t>𝑉𝑉𝑉</m:t>
                        </m:r>
                        <m:r>
                          <a:rPr lang="en-US" sz="2600" i="1">
                            <a:latin typeface="Cambria Math" charset="0"/>
                          </a:rPr>
                          <m:t>”</m:t>
                        </m:r>
                      </m:e>
                      <m:e>
                        <m:r>
                          <a:rPr lang="en-US" sz="2600" b="1" i="1">
                            <a:latin typeface="Cambria Math" charset="0"/>
                          </a:rPr>
                          <m:t>𝝀</m:t>
                        </m:r>
                      </m:e>
                    </m:d>
                  </m:oMath>
                </a14:m>
                <a:endParaRPr lang="en-US" sz="2600" dirty="0"/>
              </a:p>
              <a:p>
                <a:pPr marL="0" indent="0">
                  <a:buNone/>
                </a:pPr>
                <a:endParaRPr lang="en-US" sz="2600" dirty="0"/>
              </a:p>
              <a:p>
                <a:pPr marL="0" indent="0">
                  <a:buNone/>
                </a:pPr>
                <a:endParaRPr lang="en-US" sz="3100" dirty="0"/>
              </a:p>
              <a:p>
                <a:r>
                  <a:rPr lang="en-US" sz="3100" dirty="0"/>
                  <a:t>Again! We need an efficient algorithm</a:t>
                </a:r>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56" t="-161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35</a:t>
            </a:fld>
            <a:endParaRPr lang="en-US" dirty="0"/>
          </a:p>
        </p:txBody>
      </p:sp>
    </p:spTree>
    <p:extLst>
      <p:ext uri="{BB962C8B-B14F-4D97-AF65-F5344CB8AC3E}">
        <p14:creationId xmlns:p14="http://schemas.microsoft.com/office/powerpoint/2010/main" val="169866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Goal: </a:t>
                </a:r>
                <a14:m>
                  <m:oMath xmlns:m="http://schemas.openxmlformats.org/officeDocument/2006/math">
                    <m:func>
                      <m:funcPr>
                        <m:ctrlPr>
                          <a:rPr lang="en-US" sz="2600" b="0" i="1" dirty="0" smtClean="0">
                            <a:latin typeface="Cambria Math" panose="02040503050406030204" pitchFamily="18" charset="0"/>
                          </a:rPr>
                        </m:ctrlPr>
                      </m:funcPr>
                      <m:fName>
                        <m:r>
                          <m:rPr>
                            <m:sty m:val="p"/>
                          </m:rPr>
                          <a:rPr lang="en-US" sz="2600" i="0" dirty="0" smtClean="0">
                            <a:latin typeface="Cambria Math" charset="0"/>
                          </a:rPr>
                          <m:t>arg</m:t>
                        </m:r>
                      </m:fName>
                      <m:e>
                        <m:func>
                          <m:funcPr>
                            <m:ctrlPr>
                              <a:rPr lang="en-US" sz="2600" b="0" i="1" dirty="0" smtClean="0">
                                <a:latin typeface="Cambria Math" panose="02040503050406030204" pitchFamily="18" charset="0"/>
                              </a:rPr>
                            </m:ctrlPr>
                          </m:funcPr>
                          <m:fName>
                            <m:limLow>
                              <m:limLowPr>
                                <m:ctrlPr>
                                  <a:rPr lang="en-US" sz="2600" b="0" i="1" dirty="0" smtClean="0">
                                    <a:latin typeface="Cambria Math" panose="02040503050406030204" pitchFamily="18" charset="0"/>
                                  </a:rPr>
                                </m:ctrlPr>
                              </m:limLowPr>
                              <m:e>
                                <m:r>
                                  <m:rPr>
                                    <m:sty m:val="p"/>
                                  </m:rPr>
                                  <a:rPr lang="en-US" sz="2600" b="0" i="0" dirty="0" smtClean="0">
                                    <a:latin typeface="Cambria Math" charset="0"/>
                                  </a:rPr>
                                  <m:t>max</m:t>
                                </m:r>
                              </m:e>
                              <m:lim>
                                <m:r>
                                  <a:rPr lang="en-US" sz="2600" b="1" i="1" dirty="0" smtClean="0">
                                    <a:latin typeface="Cambria Math" charset="0"/>
                                  </a:rPr>
                                  <m:t>𝒕</m:t>
                                </m:r>
                              </m:lim>
                            </m:limLow>
                          </m:fName>
                          <m:e>
                            <m:sSubSup>
                              <m:sSubSupPr>
                                <m:ctrlPr>
                                  <a:rPr lang="en-US" sz="2600" i="1">
                                    <a:latin typeface="Cambria Math" panose="02040503050406030204" pitchFamily="18"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36</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2161430" y="2145544"/>
                <a:ext cx="1633268" cy="276999"/>
              </a:xfrm>
              <a:prstGeom prst="rect">
                <a:avLst/>
              </a:prstGeom>
              <a:solidFill>
                <a:schemeClr val="accent1">
                  <a:lumMod val="20000"/>
                  <a:lumOff val="80000"/>
                </a:schemeClr>
              </a:solidFill>
              <a:ln>
                <a:solidFill>
                  <a:schemeClr val="accent1"/>
                </a:solidFill>
              </a:ln>
            </p:spPr>
            <p:txBody>
              <a:bodyPr wrap="non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=1</m:t>
                    </m:r>
                  </m:oMath>
                </a14:m>
                <a:r>
                  <a:rPr lang="en-US" dirty="0"/>
                  <a:t>)</a:t>
                </a:r>
              </a:p>
            </p:txBody>
          </p:sp>
        </mc:Choice>
        <mc:Fallback xmlns="">
          <p:sp>
            <p:nvSpPr>
              <p:cNvPr id="15" name="TextBox 14"/>
              <p:cNvSpPr txBox="1">
                <a:spLocks noRot="1" noChangeAspect="1" noMove="1" noResize="1" noEditPoints="1" noAdjustHandles="1" noChangeArrowheads="1" noChangeShapeType="1" noTextEdit="1"/>
              </p:cNvSpPr>
              <p:nvPr/>
            </p:nvSpPr>
            <p:spPr>
              <a:xfrm>
                <a:off x="2161430" y="2145544"/>
                <a:ext cx="1633268" cy="276999"/>
              </a:xfrm>
              <a:prstGeom prst="rect">
                <a:avLst/>
              </a:prstGeom>
              <a:blipFill rotWithShape="0">
                <a:blip r:embed="rId4"/>
                <a:stretch>
                  <a:fillRect l="-4461" t="-25532" r="-7807" b="-46809"/>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5"/>
                <a:stretch>
                  <a:fillRect t="-98333" b="-123333"/>
                </a:stretch>
              </a:blipFill>
            </p:spPr>
            <p:txBody>
              <a:bodyPr/>
              <a:lstStyle/>
              <a:p>
                <a:r>
                  <a:rPr lang="en-US">
                    <a:noFill/>
                  </a:rPr>
                  <a:t> </a:t>
                </a:r>
              </a:p>
            </p:txBody>
          </p:sp>
        </mc:Fallback>
      </mc:AlternateContent>
      <p:cxnSp>
        <p:nvCxnSpPr>
          <p:cNvPr id="18" name="Straight Arrow Connector 17"/>
          <p:cNvCxnSpPr>
            <a:stCxn id="15" idx="2"/>
          </p:cNvCxnSpPr>
          <p:nvPr/>
        </p:nvCxnSpPr>
        <p:spPr>
          <a:xfrm>
            <a:off x="2978064" y="2422543"/>
            <a:ext cx="439423" cy="9488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4356978" y="2284044"/>
                <a:ext cx="1787133"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2</m:t>
                        </m:r>
                      </m:sub>
                    </m:sSub>
                    <m:r>
                      <a:rPr lang="en-US" b="0" i="1" smtClean="0">
                        <a:latin typeface="Cambria Math" charset="0"/>
                      </a:rPr>
                      <m:t>=1</m:t>
                    </m:r>
                  </m:oMath>
                </a14:m>
                <a:r>
                  <a:rPr lang="en-US" dirty="0"/>
                  <a:t>)</a:t>
                </a:r>
              </a:p>
            </p:txBody>
          </p:sp>
        </mc:Choice>
        <mc:Fallback xmlns="">
          <p:sp>
            <p:nvSpPr>
              <p:cNvPr id="19" name="TextBox 18"/>
              <p:cNvSpPr txBox="1">
                <a:spLocks noRot="1" noChangeAspect="1" noMove="1" noResize="1" noEditPoints="1" noAdjustHandles="1" noChangeArrowheads="1" noChangeShapeType="1" noTextEdit="1"/>
              </p:cNvSpPr>
              <p:nvPr/>
            </p:nvSpPr>
            <p:spPr>
              <a:xfrm>
                <a:off x="4356978" y="2284044"/>
                <a:ext cx="1787133" cy="276999"/>
              </a:xfrm>
              <a:prstGeom prst="rect">
                <a:avLst/>
              </a:prstGeom>
              <a:blipFill rotWithShape="0">
                <a:blip r:embed="rId6"/>
                <a:stretch>
                  <a:fillRect l="-4068" t="-25532" b="-46809"/>
                </a:stretch>
              </a:blipFill>
              <a:ln>
                <a:solidFill>
                  <a:schemeClr val="accent1"/>
                </a:solidFill>
              </a:ln>
            </p:spPr>
            <p:txBody>
              <a:bodyPr/>
              <a:lstStyle/>
              <a:p>
                <a:r>
                  <a:rPr lang="en-US">
                    <a:noFill/>
                  </a:rPr>
                  <a:t> </a:t>
                </a:r>
              </a:p>
            </p:txBody>
          </p:sp>
        </mc:Fallback>
      </mc:AlternateContent>
      <p:cxnSp>
        <p:nvCxnSpPr>
          <p:cNvPr id="20" name="Straight Arrow Connector 19"/>
          <p:cNvCxnSpPr>
            <a:stCxn id="19" idx="2"/>
          </p:cNvCxnSpPr>
          <p:nvPr/>
        </p:nvCxnSpPr>
        <p:spPr>
          <a:xfrm flipH="1">
            <a:off x="5008287" y="2561043"/>
            <a:ext cx="242258" cy="5638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917441" y="2186111"/>
                <a:ext cx="1557748" cy="276999"/>
              </a:xfrm>
              <a:prstGeom prst="rect">
                <a:avLst/>
              </a:prstGeom>
              <a:solidFill>
                <a:schemeClr val="accent2">
                  <a:lumMod val="40000"/>
                  <a:lumOff val="60000"/>
                </a:schemeClr>
              </a:solidFill>
              <a:ln>
                <a:solidFill>
                  <a:srgbClr val="FF0000"/>
                </a:solidFill>
              </a:ln>
            </p:spPr>
            <p:txBody>
              <a:bodyPr wrap="square" lIns="0" tIns="0" rIns="0" bIns="0" rtlCol="0">
                <a:spAutoFit/>
              </a:bodyPr>
              <a:lstStyle/>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3</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3</m:t>
                        </m:r>
                      </m:sub>
                    </m:sSub>
                    <m:r>
                      <a:rPr lang="en-US" b="0" i="1" smtClean="0">
                        <a:latin typeface="Cambria Math" charset="0"/>
                      </a:rPr>
                      <m:t>=1</m:t>
                    </m:r>
                  </m:oMath>
                </a14:m>
                <a:r>
                  <a:rPr lang="en-US" dirty="0"/>
                  <a:t>)</a:t>
                </a:r>
              </a:p>
            </p:txBody>
          </p:sp>
        </mc:Choice>
        <mc:Fallback xmlns="">
          <p:sp>
            <p:nvSpPr>
              <p:cNvPr id="28" name="TextBox 27"/>
              <p:cNvSpPr txBox="1">
                <a:spLocks noRot="1" noChangeAspect="1" noMove="1" noResize="1" noEditPoints="1" noAdjustHandles="1" noChangeArrowheads="1" noChangeShapeType="1" noTextEdit="1"/>
              </p:cNvSpPr>
              <p:nvPr/>
            </p:nvSpPr>
            <p:spPr>
              <a:xfrm>
                <a:off x="6917441" y="2186111"/>
                <a:ext cx="1557748" cy="276999"/>
              </a:xfrm>
              <a:prstGeom prst="rect">
                <a:avLst/>
              </a:prstGeom>
              <a:blipFill rotWithShape="0">
                <a:blip r:embed="rId7"/>
                <a:stretch>
                  <a:fillRect l="-4669" t="-25532" b="-46809"/>
                </a:stretch>
              </a:blipFill>
              <a:ln>
                <a:solidFill>
                  <a:srgbClr val="FF0000"/>
                </a:solidFill>
              </a:ln>
            </p:spPr>
            <p:txBody>
              <a:bodyPr/>
              <a:lstStyle/>
              <a:p>
                <a:r>
                  <a:rPr lang="en-US">
                    <a:noFill/>
                  </a:rPr>
                  <a:t> </a:t>
                </a:r>
              </a:p>
            </p:txBody>
          </p:sp>
        </mc:Fallback>
      </mc:AlternateContent>
      <p:cxnSp>
        <p:nvCxnSpPr>
          <p:cNvPr id="29" name="Straight Arrow Connector 28"/>
          <p:cNvCxnSpPr/>
          <p:nvPr/>
        </p:nvCxnSpPr>
        <p:spPr>
          <a:xfrm flipH="1">
            <a:off x="5923722" y="2332124"/>
            <a:ext cx="984723" cy="625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8"/>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8583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Trellis diagram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Goal: </a:t>
                </a:r>
                <a14:m>
                  <m:oMath xmlns:m="http://schemas.openxmlformats.org/officeDocument/2006/math">
                    <m:func>
                      <m:funcPr>
                        <m:ctrlPr>
                          <a:rPr lang="en-US" sz="2600" i="1" dirty="0">
                            <a:latin typeface="Cambria Math" panose="02040503050406030204" pitchFamily="18" charset="0"/>
                          </a:rPr>
                        </m:ctrlPr>
                      </m:funcPr>
                      <m:fName>
                        <m:r>
                          <m:rPr>
                            <m:sty m:val="p"/>
                          </m:rPr>
                          <a:rPr lang="en-US" sz="2600" dirty="0">
                            <a:latin typeface="Cambria Math" charset="0"/>
                          </a:rPr>
                          <m:t>arg</m:t>
                        </m:r>
                      </m:fName>
                      <m:e>
                        <m:func>
                          <m:funcPr>
                            <m:ctrlPr>
                              <a:rPr lang="en-US" sz="2600" i="1" dirty="0">
                                <a:latin typeface="Cambria Math" panose="02040503050406030204" pitchFamily="18" charset="0"/>
                              </a:rPr>
                            </m:ctrlPr>
                          </m:funcPr>
                          <m:fName>
                            <m:limLow>
                              <m:limLowPr>
                                <m:ctrlPr>
                                  <a:rPr lang="en-US" sz="2600" i="1" dirty="0">
                                    <a:latin typeface="Cambria Math" panose="02040503050406030204" pitchFamily="18" charset="0"/>
                                  </a:rPr>
                                </m:ctrlPr>
                              </m:limLowPr>
                              <m:e>
                                <m:r>
                                  <m:rPr>
                                    <m:sty m:val="p"/>
                                  </m:rPr>
                                  <a:rPr lang="en-US" sz="2600" dirty="0">
                                    <a:latin typeface="Cambria Math" charset="0"/>
                                  </a:rPr>
                                  <m:t>max</m:t>
                                </m:r>
                              </m:e>
                              <m:lim>
                                <m:r>
                                  <a:rPr lang="en-US" sz="2600" b="1" i="1" dirty="0">
                                    <a:latin typeface="Cambria Math" charset="0"/>
                                  </a:rPr>
                                  <m:t>𝒕</m:t>
                                </m:r>
                              </m:lim>
                            </m:limLow>
                          </m:fName>
                          <m:e>
                            <m:sSubSup>
                              <m:sSubSupPr>
                                <m:ctrlPr>
                                  <a:rPr lang="en-US" sz="2600" i="1">
                                    <a:latin typeface="Cambria Math" panose="02040503050406030204" pitchFamily="18" charset="0"/>
                                  </a:rPr>
                                </m:ctrlPr>
                              </m:sSubSupPr>
                              <m:e>
                                <m:r>
                                  <m:rPr>
                                    <m:sty m:val="p"/>
                                  </m:rPr>
                                  <a:rPr lang="en-US" sz="2600">
                                    <a:latin typeface="Cambria Math" charset="0"/>
                                  </a:rPr>
                                  <m:t>Π</m:t>
                                </m:r>
                              </m:e>
                              <m:sub>
                                <m:r>
                                  <a:rPr lang="en-US" sz="2600" i="1">
                                    <a:latin typeface="Cambria Math" charset="0"/>
                                  </a:rPr>
                                  <m:t>𝑖</m:t>
                                </m:r>
                                <m:r>
                                  <a:rPr lang="en-US" sz="2600" i="1">
                                    <a:latin typeface="Cambria Math" charset="0"/>
                                  </a:rPr>
                                  <m:t>=1</m:t>
                                </m:r>
                              </m:sub>
                              <m:sup>
                                <m:r>
                                  <a:rPr lang="en-US" sz="2600" i="1">
                                    <a:latin typeface="Cambria Math" charset="0"/>
                                  </a:rPr>
                                  <m:t>𝑛</m:t>
                                </m:r>
                              </m:sup>
                            </m:sSubSup>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𝑤</m:t>
                                    </m:r>
                                  </m:e>
                                  <m:sub>
                                    <m:r>
                                      <a:rPr lang="en-US" sz="2600" i="1">
                                        <a:latin typeface="Cambria Math" charset="0"/>
                                      </a:rPr>
                                      <m:t>𝑖</m:t>
                                    </m:r>
                                  </m:sub>
                                </m:sSub>
                              </m:e>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e>
                            </m:d>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sub>
                                </m:sSub>
                                <m:r>
                                  <a:rPr lang="en-US" sz="2600" i="1">
                                    <a:latin typeface="Cambria Math" charset="0"/>
                                  </a:rPr>
                                  <m:t>∣</m:t>
                                </m:r>
                                <m:sSub>
                                  <m:sSubPr>
                                    <m:ctrlPr>
                                      <a:rPr lang="en-US" sz="2600" i="1">
                                        <a:latin typeface="Cambria Math" panose="02040503050406030204" pitchFamily="18" charset="0"/>
                                      </a:rPr>
                                    </m:ctrlPr>
                                  </m:sSubPr>
                                  <m:e>
                                    <m:r>
                                      <a:rPr lang="en-US" sz="2600" i="1">
                                        <a:latin typeface="Cambria Math" charset="0"/>
                                      </a:rPr>
                                      <m:t>𝑡</m:t>
                                    </m:r>
                                  </m:e>
                                  <m:sub>
                                    <m:r>
                                      <a:rPr lang="en-US" sz="2600" i="1">
                                        <a:latin typeface="Cambria Math" charset="0"/>
                                      </a:rPr>
                                      <m:t>𝑖</m:t>
                                    </m:r>
                                    <m:r>
                                      <a:rPr lang="en-US" sz="2600" i="1">
                                        <a:latin typeface="Cambria Math" charset="0"/>
                                      </a:rPr>
                                      <m:t>−1</m:t>
                                    </m:r>
                                  </m:sub>
                                </m:sSub>
                              </m:e>
                            </m:d>
                          </m:e>
                        </m:func>
                      </m:e>
                    </m:func>
                  </m:oMath>
                </a14:m>
                <a:endParaRPr lang="en-US" sz="2600" dirty="0"/>
              </a:p>
              <a:p>
                <a:r>
                  <a:rPr lang="en-US" sz="2600" dirty="0"/>
                  <a:t>Find the best path!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62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37</a:t>
            </a:fld>
            <a:endParaRPr lang="en-US" dirty="0"/>
          </a:p>
        </p:txBody>
      </p:sp>
      <p:pic>
        <p:nvPicPr>
          <p:cNvPr id="8" name="Picture 7"/>
          <p:cNvPicPr>
            <a:picLocks noChangeAspect="1"/>
          </p:cNvPicPr>
          <p:nvPr/>
        </p:nvPicPr>
        <p:blipFill>
          <a:blip r:embed="rId3"/>
          <a:stretch>
            <a:fillRect/>
          </a:stretch>
        </p:blipFill>
        <p:spPr>
          <a:xfrm>
            <a:off x="1117231" y="2695584"/>
            <a:ext cx="6706649" cy="3571073"/>
          </a:xfrm>
          <a:prstGeom prst="rect">
            <a:avLst/>
          </a:prstGeom>
        </p:spPr>
      </p:pic>
      <p:sp>
        <p:nvSpPr>
          <p:cNvPr id="12" name="TextBox 11"/>
          <p:cNvSpPr txBox="1"/>
          <p:nvPr/>
        </p:nvSpPr>
        <p:spPr>
          <a:xfrm>
            <a:off x="7847937" y="2297927"/>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29011" y="5557962"/>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29011" y="5557962"/>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cxnSp>
        <p:nvCxnSpPr>
          <p:cNvPr id="7" name="Straight Arrow Connector 6"/>
          <p:cNvCxnSpPr/>
          <p:nvPr/>
        </p:nvCxnSpPr>
        <p:spPr>
          <a:xfrm flipV="1">
            <a:off x="1566407" y="3256060"/>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3057" y="3256060"/>
            <a:ext cx="1184744" cy="6957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51513" y="4047214"/>
            <a:ext cx="1049572" cy="79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997385" y="3265502"/>
            <a:ext cx="1100881" cy="6736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2712744"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12743"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12743"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5878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5878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5878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0915"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0914"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0914"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59368" y="297258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59367" y="387296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59367" y="475699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grpSp>
        <p:nvGrpSpPr>
          <p:cNvPr id="17" name="Group 16"/>
          <p:cNvGrpSpPr/>
          <p:nvPr/>
        </p:nvGrpSpPr>
        <p:grpSpPr>
          <a:xfrm>
            <a:off x="1566407" y="4055166"/>
            <a:ext cx="5500911" cy="881331"/>
            <a:chOff x="1566407" y="4055166"/>
            <a:chExt cx="5500911" cy="881331"/>
          </a:xfrm>
        </p:grpSpPr>
        <p:cxnSp>
          <p:nvCxnSpPr>
            <p:cNvPr id="46" name="Straight Arrow Connector 45"/>
            <p:cNvCxnSpPr>
              <a:endCxn id="34" idx="1"/>
            </p:cNvCxnSpPr>
            <p:nvPr/>
          </p:nvCxnSpPr>
          <p:spPr>
            <a:xfrm>
              <a:off x="1566407" y="4055166"/>
              <a:ext cx="1202032" cy="7544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085602" y="4159899"/>
              <a:ext cx="1160773" cy="73507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622222" y="4188428"/>
              <a:ext cx="1102339" cy="6449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6045090" y="4934587"/>
              <a:ext cx="1022228" cy="19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TextBox 56"/>
              <p:cNvSpPr txBox="1"/>
              <p:nvPr/>
            </p:nvSpPr>
            <p:spPr>
              <a:xfrm>
                <a:off x="7815268" y="3888635"/>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7815268" y="3888635"/>
                <a:ext cx="250068" cy="276999"/>
              </a:xfrm>
              <a:prstGeom prst="rect">
                <a:avLst/>
              </a:prstGeom>
              <a:blipFill rotWithShape="0">
                <a:blip r:embed="rId5"/>
                <a:stretch>
                  <a:fillRect l="-7317" r="-7317"/>
                </a:stretch>
              </a:blipFill>
            </p:spPr>
            <p:txBody>
              <a:bodyPr/>
              <a:lstStyle/>
              <a:p>
                <a:r>
                  <a:rPr lang="en-US">
                    <a:noFill/>
                  </a:rPr>
                  <a:t> </a:t>
                </a:r>
              </a:p>
            </p:txBody>
          </p:sp>
        </mc:Fallback>
      </mc:AlternateContent>
    </p:spTree>
    <p:extLst>
      <p:ext uri="{BB962C8B-B14F-4D97-AF65-F5344CB8AC3E}">
        <p14:creationId xmlns:p14="http://schemas.microsoft.com/office/powerpoint/2010/main" val="101893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programming again!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Recursively decompose a problem into smaller sub-problems</a:t>
                </a:r>
              </a:p>
              <a:p>
                <a:r>
                  <a:rPr lang="en-US" dirty="0"/>
                  <a:t>Similar to mathematical induction</a:t>
                </a:r>
              </a:p>
              <a:p>
                <a:pPr lvl="1"/>
                <a:r>
                  <a:rPr lang="en-US" dirty="0">
                    <a:solidFill>
                      <a:srgbClr val="3C58AD"/>
                    </a:solidFill>
                  </a:rPr>
                  <a:t>Base step</a:t>
                </a:r>
                <a:r>
                  <a:rPr lang="en-US" dirty="0"/>
                  <a:t>: initial values for </a:t>
                </a:r>
                <a14:m>
                  <m:oMath xmlns:m="http://schemas.openxmlformats.org/officeDocument/2006/math">
                    <m:r>
                      <a:rPr lang="en-US" b="0" i="1" smtClean="0">
                        <a:latin typeface="Cambria Math" charset="0"/>
                      </a:rPr>
                      <m:t>𝑖</m:t>
                    </m:r>
                    <m:r>
                      <a:rPr lang="en-US" b="0" i="1" smtClean="0">
                        <a:latin typeface="Cambria Math" charset="0"/>
                      </a:rPr>
                      <m:t>=1</m:t>
                    </m:r>
                  </m:oMath>
                </a14:m>
                <a:endParaRPr lang="en-US" dirty="0"/>
              </a:p>
              <a:p>
                <a:pPr lvl="1"/>
                <a:r>
                  <a:rPr lang="en-US" dirty="0">
                    <a:solidFill>
                      <a:srgbClr val="3C58AD"/>
                    </a:solidFill>
                  </a:rPr>
                  <a:t>Inductive step</a:t>
                </a:r>
                <a:r>
                  <a:rPr lang="en-US" dirty="0"/>
                  <a:t>: assume we know the values for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oMath>
                </a14:m>
                <a:r>
                  <a:rPr lang="en-US" dirty="0"/>
                  <a:t>, let’s compute </a:t>
                </a:r>
                <a14:m>
                  <m:oMath xmlns:m="http://schemas.openxmlformats.org/officeDocument/2006/math">
                    <m:r>
                      <a:rPr lang="en-US" i="1">
                        <a:latin typeface="Cambria Math" charset="0"/>
                      </a:rPr>
                      <m:t>𝑖</m:t>
                    </m:r>
                    <m:r>
                      <a:rPr lang="en-US" i="1">
                        <a:latin typeface="Cambria Math" charset="0"/>
                      </a:rPr>
                      <m:t>=</m:t>
                    </m:r>
                    <m:r>
                      <a:rPr lang="en-US" b="0" i="1" smtClean="0">
                        <a:latin typeface="Cambria Math" charset="0"/>
                      </a:rPr>
                      <m:t>𝑘</m:t>
                    </m:r>
                    <m:r>
                      <a:rPr lang="en-US" b="0" i="1" smtClean="0">
                        <a:latin typeface="Cambria Math"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30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38</a:t>
            </a:fld>
            <a:endParaRPr lang="en-US" dirty="0"/>
          </a:p>
        </p:txBody>
      </p:sp>
    </p:spTree>
    <p:extLst>
      <p:ext uri="{BB962C8B-B14F-4D97-AF65-F5344CB8AC3E}">
        <p14:creationId xmlns:p14="http://schemas.microsoft.com/office/powerpoint/2010/main" val="119083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4087971" y="2277185"/>
            <a:ext cx="3910476"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a:latin typeface="Cambria Math" charset="0"/>
                  </a:rPr>
                  <a:t> to </a:t>
                </a:r>
                <a:r>
                  <a:rPr lang="en-US" sz="2600" i="1" dirty="0" err="1">
                    <a:latin typeface="Cambria Math" charset="0"/>
                  </a:rPr>
                  <a:t>i</a:t>
                </a:r>
                <a:r>
                  <a:rPr lang="en-US" sz="2600" i="1" dirty="0">
                    <a:latin typeface="Cambria Math" charset="0"/>
                  </a:rPr>
                  <a:t> = k+1 </a:t>
                </a:r>
              </a:p>
              <a:p>
                <a14:m>
                  <m:oMath xmlns:m="http://schemas.openxmlformats.org/officeDocument/2006/math">
                    <m:sSup>
                      <m:sSupPr>
                        <m:ctrlPr>
                          <a:rPr lang="en-US" sz="2400" b="1" i="1" smtClean="0">
                            <a:latin typeface="Cambria Math" panose="02040503050406030204" pitchFamily="18" charset="0"/>
                          </a:rPr>
                        </m:ctrlPr>
                      </m:sSupPr>
                      <m:e>
                        <m:r>
                          <a:rPr lang="en-US" sz="2400" b="1" i="1">
                            <a:latin typeface="Cambria Math" charset="0"/>
                          </a:rPr>
                          <m:t>𝒕</m:t>
                        </m:r>
                      </m:e>
                      <m:sup>
                        <m:r>
                          <a:rPr lang="en-US" sz="2400" b="0" i="1" smtClean="0">
                            <a:latin typeface="Cambria Math" charset="0"/>
                          </a:rPr>
                          <m:t>𝑘</m:t>
                        </m:r>
                      </m:sup>
                    </m:sSup>
                  </m:oMath>
                </a14:m>
                <a:r>
                  <a:rPr lang="en-US" sz="2400" dirty="0">
                    <a:latin typeface="Cambria Math" charset="0"/>
                  </a:rPr>
                  <a:t> : tag sequence with length </a:t>
                </a:r>
                <a14:m>
                  <m:oMath xmlns:m="http://schemas.openxmlformats.org/officeDocument/2006/math">
                    <m:r>
                      <a:rPr lang="en-US" sz="2400" b="0" i="1">
                        <a:latin typeface="Cambria Math" charset="0"/>
                      </a:rPr>
                      <m:t>𝑘</m:t>
                    </m:r>
                  </m:oMath>
                </a14:m>
                <a:r>
                  <a:rPr lang="en-US" sz="2400" dirty="0">
                    <a:latin typeface="Cambria Math" charset="0"/>
                  </a:rPr>
                  <a:t>, </a:t>
                </a:r>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charset="0"/>
                          </a:rPr>
                          <m:t>𝒘</m:t>
                        </m:r>
                      </m:e>
                      <m:sup>
                        <m:r>
                          <a:rPr lang="en-US" sz="2400" b="0" i="1" smtClean="0">
                            <a:latin typeface="Cambria Math" charset="0"/>
                          </a:rPr>
                          <m:t>𝑘</m:t>
                        </m:r>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2</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𝑘</m:t>
                        </m:r>
                      </m:sub>
                    </m:sSub>
                  </m:oMath>
                </a14:m>
                <a:endParaRPr lang="en-US" sz="2400" dirty="0">
                  <a:latin typeface="Cambria Math" charset="0"/>
                </a:endParaRPr>
              </a:p>
              <a:p>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sSup>
                              <m:sSupPr>
                                <m:ctrlPr>
                                  <a:rPr lang="en-US" sz="2400" b="1" i="1">
                                    <a:latin typeface="Cambria Math" panose="02040503050406030204" pitchFamily="18" charset="0"/>
                                  </a:rPr>
                                </m:ctrlPr>
                              </m:sSupPr>
                              <m:e>
                                <m:r>
                                  <a:rPr lang="en-US" sz="2400" b="1" i="1">
                                    <a:latin typeface="Cambria Math" charset="0"/>
                                  </a:rPr>
                                  <m:t>𝒕</m:t>
                                </m:r>
                              </m:e>
                              <m:sup>
                                <m:r>
                                  <a:rPr lang="en-US" sz="2400" b="1" i="1">
                                    <a:latin typeface="Cambria Math" charset="0"/>
                                  </a:rPr>
                                  <m:t>𝒌</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sup>
                        </m:sSup>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r>
                      <a:rPr lang="en-US" sz="2400" b="0" i="1" dirty="0" smtClean="0">
                        <a:latin typeface="Cambria Math" charset="0"/>
                      </a:rPr>
                      <m:t>=</m:t>
                    </m:r>
                    <m:func>
                      <m:funcPr>
                        <m:ctrlPr>
                          <a:rPr lang="en-US" sz="2400" i="1">
                            <a:latin typeface="Cambria Math" panose="02040503050406030204" pitchFamily="18" charset="0"/>
                          </a:rPr>
                        </m:ctrlPr>
                      </m:funcPr>
                      <m:fName>
                        <m:r>
                          <a:rPr lang="en-US" sz="2400" b="0" i="1" smtClean="0">
                            <a:latin typeface="Cambria Math" charset="0"/>
                          </a:rPr>
                          <m:t>𝑚𝑎</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𝑞</m:t>
                            </m:r>
                          </m:sub>
                        </m:sSub>
                      </m:fName>
                      <m:e>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charset="0"/>
                                  </a:rPr>
                                  <m:t>max</m:t>
                                </m:r>
                              </m:e>
                              <m:lim>
                                <m:sSup>
                                  <m:sSupPr>
                                    <m:ctrlPr>
                                      <a:rPr lang="en-US" sz="2400" b="1" i="1" smtClean="0">
                                        <a:latin typeface="Cambria Math" panose="02040503050406030204" pitchFamily="18" charset="0"/>
                                      </a:rPr>
                                    </m:ctrlPr>
                                  </m:sSupPr>
                                  <m:e>
                                    <m:r>
                                      <a:rPr lang="en-US" sz="2400" b="1" i="1" smtClean="0">
                                        <a:latin typeface="Cambria Math" charset="0"/>
                                      </a:rPr>
                                      <m:t>𝒕</m:t>
                                    </m:r>
                                  </m:e>
                                  <m:sup>
                                    <m:r>
                                      <a:rPr lang="en-US" sz="2400" b="1" i="1" smtClean="0">
                                        <a:latin typeface="Cambria Math" charset="0"/>
                                      </a:rPr>
                                      <m:t>𝒌</m:t>
                                    </m:r>
                                    <m:r>
                                      <a:rPr lang="en-US" sz="2400" b="1" i="1" smtClean="0">
                                        <a:latin typeface="Cambria Math" charset="0"/>
                                      </a:rPr>
                                      <m:t>−</m:t>
                                    </m:r>
                                    <m:r>
                                      <a:rPr lang="en-US" sz="2400" b="1" i="1" smtClean="0">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e>
                    </m:fun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39</a:t>
            </a:fld>
            <a:endParaRPr lang="en-US" dirty="0"/>
          </a:p>
        </p:txBody>
      </p:sp>
      <p:pic>
        <p:nvPicPr>
          <p:cNvPr id="8" name="Picture 7"/>
          <p:cNvPicPr>
            <a:picLocks noChangeAspect="1"/>
          </p:cNvPicPr>
          <p:nvPr/>
        </p:nvPicPr>
        <p:blipFill>
          <a:blip r:embed="rId3"/>
          <a:stretch>
            <a:fillRect/>
          </a:stretch>
        </p:blipFill>
        <p:spPr>
          <a:xfrm>
            <a:off x="1116570" y="3321963"/>
            <a:ext cx="6706649" cy="3571073"/>
          </a:xfrm>
          <a:prstGeom prst="rect">
            <a:avLst/>
          </a:prstGeom>
        </p:spPr>
      </p:pic>
      <p:sp>
        <p:nvSpPr>
          <p:cNvPr id="12" name="TextBox 11"/>
          <p:cNvSpPr txBox="1"/>
          <p:nvPr/>
        </p:nvSpPr>
        <p:spPr>
          <a:xfrm>
            <a:off x="8231127" y="2712796"/>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179753"/>
                <a:ext cx="5204052"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𝑖</m:t>
                      </m:r>
                      <m:r>
                        <a:rPr lang="en-US" b="0" i="1" smtClean="0">
                          <a:latin typeface="Cambria Math" charset="0"/>
                        </a:rPr>
                        <m:t>=1                     </m:t>
                      </m:r>
                      <m:r>
                        <a:rPr lang="en-US" b="0" i="1" smtClean="0">
                          <a:latin typeface="Cambria Math" charset="0"/>
                        </a:rPr>
                        <m:t>𝑖</m:t>
                      </m:r>
                      <m:r>
                        <a:rPr lang="en-US" b="0" i="1" smtClean="0">
                          <a:latin typeface="Cambria Math" charset="0"/>
                        </a:rPr>
                        <m:t>=2                  </m:t>
                      </m:r>
                      <m:r>
                        <a:rPr lang="en-US" b="0" i="1" smtClean="0">
                          <a:latin typeface="Cambria Math" charset="0"/>
                        </a:rPr>
                        <m:t>𝑖</m:t>
                      </m:r>
                      <m:r>
                        <a:rPr lang="en-US" b="0" i="1" smtClean="0">
                          <a:latin typeface="Cambria Math" charset="0"/>
                        </a:rPr>
                        <m:t>=3                  </m:t>
                      </m:r>
                      <m:r>
                        <a:rPr lang="en-US" b="0" i="1" smtClean="0">
                          <a:latin typeface="Cambria Math" charset="0"/>
                        </a:rPr>
                        <m:t>𝑖</m:t>
                      </m:r>
                      <m:r>
                        <a:rPr lang="en-US" b="0" i="1" smtClean="0">
                          <a:latin typeface="Cambria Math" charset="0"/>
                        </a:rPr>
                        <m:t>=4</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179753"/>
                <a:ext cx="5204052"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32" name="Oval 31"/>
          <p:cNvSpPr/>
          <p:nvPr/>
        </p:nvSpPr>
        <p:spPr>
          <a:xfrm>
            <a:off x="2720695"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60232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502710"/>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386732"/>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59437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49475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378781"/>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510426"/>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510426"/>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31" name="TextBox 30"/>
          <p:cNvSpPr txBox="1"/>
          <p:nvPr/>
        </p:nvSpPr>
        <p:spPr>
          <a:xfrm>
            <a:off x="535793" y="340787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a:t>tag sequences</a:t>
            </a:r>
            <a:endParaRPr lang="en-US" dirty="0"/>
          </a:p>
        </p:txBody>
      </p:sp>
      <p:cxnSp>
        <p:nvCxnSpPr>
          <p:cNvPr id="44" name="Straight Arrow Connector 43"/>
          <p:cNvCxnSpPr>
            <a:stCxn id="31" idx="0"/>
          </p:cNvCxnSpPr>
          <p:nvPr/>
        </p:nvCxnSpPr>
        <p:spPr>
          <a:xfrm flipV="1">
            <a:off x="1203668" y="3168189"/>
            <a:ext cx="153878" cy="2396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84077" y="3137964"/>
            <a:ext cx="972254"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tag @ </a:t>
            </a:r>
            <a:r>
              <a:rPr lang="en-US" dirty="0" err="1"/>
              <a:t>i</a:t>
            </a:r>
            <a:r>
              <a:rPr lang="en-US" dirty="0"/>
              <a:t>=k</a:t>
            </a:r>
          </a:p>
        </p:txBody>
      </p:sp>
      <p:cxnSp>
        <p:nvCxnSpPr>
          <p:cNvPr id="48" name="Straight Arrow Connector 47"/>
          <p:cNvCxnSpPr/>
          <p:nvPr/>
        </p:nvCxnSpPr>
        <p:spPr>
          <a:xfrm flipH="1" flipV="1">
            <a:off x="3799840" y="2849300"/>
            <a:ext cx="345603" cy="248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sp>
        <p:nvSpPr>
          <p:cNvPr id="53" name="TextBox 52"/>
          <p:cNvSpPr txBox="1"/>
          <p:nvPr/>
        </p:nvSpPr>
        <p:spPr>
          <a:xfrm>
            <a:off x="4757186" y="3197466"/>
            <a:ext cx="1335750" cy="276999"/>
          </a:xfrm>
          <a:prstGeom prst="rect">
            <a:avLst/>
          </a:prstGeom>
          <a:solidFill>
            <a:schemeClr val="accent1">
              <a:lumMod val="20000"/>
              <a:lumOff val="80000"/>
            </a:schemeClr>
          </a:solidFill>
          <a:ln>
            <a:solidFill>
              <a:schemeClr val="accent1"/>
            </a:solidFill>
          </a:ln>
        </p:spPr>
        <p:txBody>
          <a:bodyPr wrap="square" lIns="0" tIns="0" rIns="0" bIns="0" rtlCol="0">
            <a:spAutoFit/>
          </a:bodyPr>
          <a:lstStyle/>
          <a:p>
            <a:r>
              <a:rPr lang="en-US" dirty="0"/>
              <a:t>tag sequences</a:t>
            </a:r>
          </a:p>
        </p:txBody>
      </p:sp>
      <p:cxnSp>
        <p:nvCxnSpPr>
          <p:cNvPr id="55" name="Straight Arrow Connector 54"/>
          <p:cNvCxnSpPr>
            <a:stCxn id="53" idx="0"/>
          </p:cNvCxnSpPr>
          <p:nvPr/>
        </p:nvCxnSpPr>
        <p:spPr>
          <a:xfrm flipH="1" flipV="1">
            <a:off x="4978791" y="2956667"/>
            <a:ext cx="446270" cy="2407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065081" y="3773881"/>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3876364"/>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3913633"/>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558288"/>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3945437"/>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793921"/>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3868413"/>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670788"/>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822812"/>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6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1" grpId="0" animBg="1"/>
      <p:bldP spid="45"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610" y="1398217"/>
            <a:ext cx="8515899" cy="4401866"/>
          </a:xfrm>
          <a:prstGeom prst="rect">
            <a:avLst/>
          </a:prstGeom>
        </p:spPr>
        <p:style>
          <a:lnRef idx="1">
            <a:schemeClr val="dk1"/>
          </a:lnRef>
          <a:fillRef idx="2">
            <a:schemeClr val="dk1"/>
          </a:fillRef>
          <a:effectRef idx="1">
            <a:schemeClr val="dk1"/>
          </a:effectRef>
          <a:fontRef idx="minor">
            <a:schemeClr val="dk1"/>
          </a:fontRef>
        </p:style>
        <p:txBody>
          <a:bodyPr lIns="91428" tIns="45714" rIns="91428" bIns="45714" rtlCol="0" anchor="ctr"/>
          <a:lstStyle/>
          <a:p>
            <a:pPr algn="ctr"/>
            <a:endParaRPr lang="en-US" sz="2400" dirty="0"/>
          </a:p>
        </p:txBody>
      </p:sp>
      <p:sp>
        <p:nvSpPr>
          <p:cNvPr id="4" name="Rectangle 3"/>
          <p:cNvSpPr/>
          <p:nvPr/>
        </p:nvSpPr>
        <p:spPr>
          <a:xfrm>
            <a:off x="1311168" y="1562479"/>
            <a:ext cx="1070156" cy="536222"/>
          </a:xfrm>
          <a:prstGeom prst="rect">
            <a:avLst/>
          </a:prstGeom>
          <a:solidFill>
            <a:srgbClr val="FF66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5" name="Rectangle 4"/>
          <p:cNvSpPr/>
          <p:nvPr/>
        </p:nvSpPr>
        <p:spPr>
          <a:xfrm>
            <a:off x="5478878" y="4168345"/>
            <a:ext cx="1372053" cy="536222"/>
          </a:xfrm>
          <a:prstGeom prst="rect">
            <a:avLst/>
          </a:prstGeom>
          <a:solidFill>
            <a:srgbClr val="3BBE00">
              <a:alpha val="78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8" name="Rectangle 7"/>
          <p:cNvSpPr/>
          <p:nvPr/>
        </p:nvSpPr>
        <p:spPr>
          <a:xfrm>
            <a:off x="7808306" y="4978798"/>
            <a:ext cx="878494" cy="536222"/>
          </a:xfrm>
          <a:prstGeom prst="rect">
            <a:avLst/>
          </a:prstGeom>
          <a:solidFill>
            <a:srgbClr val="0000FF">
              <a:alpha val="80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7" name="Rectangle 6"/>
          <p:cNvSpPr/>
          <p:nvPr/>
        </p:nvSpPr>
        <p:spPr>
          <a:xfrm>
            <a:off x="6652774" y="1562479"/>
            <a:ext cx="1170004" cy="536222"/>
          </a:xfrm>
          <a:prstGeom prst="rect">
            <a:avLst/>
          </a:prstGeom>
          <a:solidFill>
            <a:srgbClr val="FF0000">
              <a:alpha val="63000"/>
            </a:srgb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sp>
        <p:nvSpPr>
          <p:cNvPr id="9" name="Rectangle 8"/>
          <p:cNvSpPr/>
          <p:nvPr/>
        </p:nvSpPr>
        <p:spPr>
          <a:xfrm>
            <a:off x="2733207" y="4127815"/>
            <a:ext cx="623325" cy="536222"/>
          </a:xfrm>
          <a:prstGeom prst="rect">
            <a:avLst/>
          </a:prstGeom>
          <a:solidFill>
            <a:schemeClr val="tx2">
              <a:lumMod val="60000"/>
              <a:lumOff val="40000"/>
              <a:alpha val="63000"/>
            </a:schemeClr>
          </a:solidFill>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dirty="0"/>
          </a:p>
        </p:txBody>
      </p:sp>
      <p:pic>
        <p:nvPicPr>
          <p:cNvPr id="10" name="Picture 9"/>
          <p:cNvPicPr>
            <a:picLocks noChangeAspect="1"/>
          </p:cNvPicPr>
          <p:nvPr/>
        </p:nvPicPr>
        <p:blipFill>
          <a:blip r:embed="rId3"/>
          <a:stretch>
            <a:fillRect/>
          </a:stretch>
        </p:blipFill>
        <p:spPr>
          <a:xfrm>
            <a:off x="6029716" y="202647"/>
            <a:ext cx="2657084" cy="1052179"/>
          </a:xfrm>
          <a:prstGeom prst="rect">
            <a:avLst/>
          </a:prstGeom>
        </p:spPr>
      </p:pic>
      <p:sp>
        <p:nvSpPr>
          <p:cNvPr id="3" name="Slide Number Placeholder 2"/>
          <p:cNvSpPr>
            <a:spLocks noGrp="1"/>
          </p:cNvSpPr>
          <p:nvPr>
            <p:ph type="sldNum" sz="quarter" idx="12"/>
          </p:nvPr>
        </p:nvSpPr>
        <p:spPr/>
        <p:txBody>
          <a:bodyPr/>
          <a:lstStyle/>
          <a:p>
            <a:pPr>
              <a:defRPr/>
            </a:pPr>
            <a:fld id="{0E11CC8F-329F-8C41-AC6A-3ECAF67E5476}" type="slidenum">
              <a:rPr lang="en-US" smtClean="0"/>
              <a:pPr>
                <a:defRPr/>
              </a:pPr>
              <a:t>4</a:t>
            </a:fld>
            <a:endParaRPr lang="en-US" dirty="0"/>
          </a:p>
        </p:txBody>
      </p:sp>
      <p:grpSp>
        <p:nvGrpSpPr>
          <p:cNvPr id="11" name="Group 10"/>
          <p:cNvGrpSpPr/>
          <p:nvPr/>
        </p:nvGrpSpPr>
        <p:grpSpPr>
          <a:xfrm>
            <a:off x="3825990" y="803853"/>
            <a:ext cx="1641838" cy="830997"/>
            <a:chOff x="5865057" y="5632614"/>
            <a:chExt cx="1060704" cy="682784"/>
          </a:xfrm>
        </p:grpSpPr>
        <p:sp>
          <p:nvSpPr>
            <p:cNvPr id="12" name="Hexagon 11"/>
            <p:cNvSpPr/>
            <p:nvPr/>
          </p:nvSpPr>
          <p:spPr>
            <a:xfrm>
              <a:off x="5865057" y="5691868"/>
              <a:ext cx="1060704" cy="369333"/>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p:nvSpPr>
          <p:spPr>
            <a:xfrm>
              <a:off x="5998181" y="5632614"/>
              <a:ext cx="863124" cy="682784"/>
            </a:xfrm>
            <a:prstGeom prst="rect">
              <a:avLst/>
            </a:prstGeom>
            <a:noFill/>
          </p:spPr>
          <p:txBody>
            <a:bodyPr wrap="square" rtlCol="0">
              <a:spAutoFit/>
            </a:bodyPr>
            <a:lstStyle/>
            <a:p>
              <a:r>
                <a:rPr lang="en-US" sz="2400" dirty="0"/>
                <a:t>present</a:t>
              </a:r>
            </a:p>
          </p:txBody>
        </p:sp>
      </p:grpSp>
      <p:cxnSp>
        <p:nvCxnSpPr>
          <p:cNvPr id="15" name="Curved Connector 14"/>
          <p:cNvCxnSpPr>
            <a:stCxn id="4" idx="0"/>
            <a:endCxn id="12" idx="3"/>
          </p:cNvCxnSpPr>
          <p:nvPr/>
        </p:nvCxnSpPr>
        <p:spPr>
          <a:xfrm rot="5400000" flipH="1" flipV="1">
            <a:off x="2605240" y="341729"/>
            <a:ext cx="461757" cy="1979744"/>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Curved Connector 15"/>
          <p:cNvCxnSpPr>
            <a:stCxn id="12" idx="0"/>
            <a:endCxn id="7" idx="0"/>
          </p:cNvCxnSpPr>
          <p:nvPr/>
        </p:nvCxnSpPr>
        <p:spPr>
          <a:xfrm>
            <a:off x="5467828" y="1100722"/>
            <a:ext cx="1769948" cy="461757"/>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3044869" y="3706684"/>
            <a:ext cx="3120037" cy="475043"/>
            <a:chOff x="3509492" y="3706678"/>
            <a:chExt cx="2000990" cy="475043"/>
          </a:xfrm>
        </p:grpSpPr>
        <p:sp>
          <p:nvSpPr>
            <p:cNvPr id="26" name="Hexagon 25"/>
            <p:cNvSpPr/>
            <p:nvPr/>
          </p:nvSpPr>
          <p:spPr>
            <a:xfrm>
              <a:off x="4041442" y="3790800"/>
              <a:ext cx="1021980" cy="390921"/>
            </a:xfrm>
            <a:prstGeom prst="hexagon">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4093602" y="3706678"/>
              <a:ext cx="905833" cy="461665"/>
            </a:xfrm>
            <a:prstGeom prst="rect">
              <a:avLst/>
            </a:prstGeom>
            <a:noFill/>
          </p:spPr>
          <p:txBody>
            <a:bodyPr wrap="square" rtlCol="0">
              <a:spAutoFit/>
            </a:bodyPr>
            <a:lstStyle/>
            <a:p>
              <a:r>
                <a:rPr lang="en-US" sz="2400" dirty="0"/>
                <a:t>respond</a:t>
              </a:r>
            </a:p>
          </p:txBody>
        </p:sp>
        <p:cxnSp>
          <p:nvCxnSpPr>
            <p:cNvPr id="28" name="Curved Connector 27"/>
            <p:cNvCxnSpPr>
              <a:stCxn id="9" idx="0"/>
              <a:endCxn id="26" idx="3"/>
            </p:cNvCxnSpPr>
            <p:nvPr/>
          </p:nvCxnSpPr>
          <p:spPr>
            <a:xfrm rot="5400000" flipH="1" flipV="1">
              <a:off x="3704693" y="3791061"/>
              <a:ext cx="141548" cy="531949"/>
            </a:xfrm>
            <a:prstGeom prst="curvedConnector2">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26" idx="0"/>
              <a:endCxn id="5" idx="0"/>
            </p:cNvCxnSpPr>
            <p:nvPr/>
          </p:nvCxnSpPr>
          <p:spPr>
            <a:xfrm>
              <a:off x="5063422" y="3986261"/>
              <a:ext cx="447060" cy="182078"/>
            </a:xfrm>
            <a:prstGeom prst="curvedConnector2">
              <a:avLst/>
            </a:prstGeom>
            <a:ln w="127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TextBox 29"/>
          <p:cNvSpPr txBox="1"/>
          <p:nvPr/>
        </p:nvSpPr>
        <p:spPr>
          <a:xfrm>
            <a:off x="307610" y="1562480"/>
            <a:ext cx="8515899" cy="3970306"/>
          </a:xfrm>
          <a:prstGeom prst="rect">
            <a:avLst/>
          </a:prstGeom>
          <a:noFill/>
        </p:spPr>
        <p:txBody>
          <a:bodyPr wrap="none" lIns="91428" tIns="45714" rIns="91428" bIns="45714" rtlCol="0">
            <a:spAutoFit/>
          </a:bodyPr>
          <a:lstStyle/>
          <a:p>
            <a:pPr algn="ctr"/>
            <a:r>
              <a:rPr lang="en-US" sz="2800" dirty="0"/>
              <a:t>T790M is present as a minor clone in NSCLC , </a:t>
            </a:r>
          </a:p>
          <a:p>
            <a:pPr algn="ctr"/>
            <a:endParaRPr lang="en-US" sz="2800" dirty="0"/>
          </a:p>
          <a:p>
            <a:pPr algn="ctr"/>
            <a:r>
              <a:rPr lang="en-US" sz="2800" dirty="0"/>
              <a:t>and may be selected for during therapy .</a:t>
            </a:r>
          </a:p>
          <a:p>
            <a:pPr algn="ctr"/>
            <a:endParaRPr lang="en-US" sz="2800" dirty="0"/>
          </a:p>
          <a:p>
            <a:pPr algn="ctr"/>
            <a:r>
              <a:rPr lang="en-US" sz="2800" dirty="0"/>
              <a:t>This mutation has been shown to prevent the activation </a:t>
            </a:r>
          </a:p>
          <a:p>
            <a:pPr algn="ctr"/>
            <a:endParaRPr lang="en-US" sz="2800" dirty="0"/>
          </a:p>
          <a:p>
            <a:pPr algn="ctr"/>
            <a:r>
              <a:rPr lang="en-US" sz="2800" dirty="0"/>
              <a:t>of BIM in response to gefitinib</a:t>
            </a:r>
          </a:p>
          <a:p>
            <a:pPr algn="ctr"/>
            <a:endParaRPr lang="en-US" sz="2800" dirty="0"/>
          </a:p>
          <a:p>
            <a:pPr algn="ctr"/>
            <a:r>
              <a:rPr lang="en-US" sz="2800" dirty="0"/>
              <a:t>but can be overcome by an irreversible inhibitor of EGFR.</a:t>
            </a:r>
          </a:p>
        </p:txBody>
      </p:sp>
    </p:spTree>
    <p:extLst>
      <p:ext uri="{BB962C8B-B14F-4D97-AF65-F5344CB8AC3E}">
        <p14:creationId xmlns:p14="http://schemas.microsoft.com/office/powerpoint/2010/main" val="3169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p:cNvSpPr/>
          <p:nvPr/>
        </p:nvSpPr>
        <p:spPr>
          <a:xfrm>
            <a:off x="1326264" y="2974202"/>
            <a:ext cx="3611496" cy="4994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1073712" y="1873359"/>
            <a:ext cx="3169173" cy="61563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a:latin typeface="Cambria Math" charset="0"/>
                  </a:rPr>
                  <a:t> to </a:t>
                </a:r>
                <a:r>
                  <a:rPr lang="en-US" sz="2600" i="1" dirty="0" err="1">
                    <a:latin typeface="Cambria Math" charset="0"/>
                  </a:rPr>
                  <a:t>i</a:t>
                </a:r>
                <a:r>
                  <a:rPr lang="en-US" sz="2600" i="1" dirty="0">
                    <a:latin typeface="Cambria Math" charset="0"/>
                  </a:rPr>
                  <a:t> = k+1 </a:t>
                </a:r>
              </a:p>
              <a:p>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max</m:t>
                            </m:r>
                          </m:e>
                          <m:lim>
                            <m:sSup>
                              <m:sSupPr>
                                <m:ctrlPr>
                                  <a:rPr lang="en-US" sz="2400" b="1" i="1">
                                    <a:latin typeface="Cambria Math" panose="02040503050406030204" pitchFamily="18" charset="0"/>
                                  </a:rPr>
                                </m:ctrlPr>
                              </m:sSupPr>
                              <m:e>
                                <m:r>
                                  <a:rPr lang="en-US" sz="2400" b="1" i="1">
                                    <a:latin typeface="Cambria Math" charset="0"/>
                                  </a:rPr>
                                  <m:t>𝒕</m:t>
                                </m:r>
                              </m:e>
                              <m:sup>
                                <m:r>
                                  <a:rPr lang="en-US" sz="2400" b="1" i="1">
                                    <a:latin typeface="Cambria Math" charset="0"/>
                                  </a:rPr>
                                  <m:t>𝒌</m:t>
                                </m:r>
                                <m:r>
                                  <a:rPr lang="en-US" sz="2400" b="1" i="1">
                                    <a:latin typeface="Cambria Math" charset="0"/>
                                  </a:rPr>
                                  <m:t>−</m:t>
                                </m:r>
                                <m:r>
                                  <a:rPr lang="en-US" sz="2400" b="1" i="1">
                                    <a:latin typeface="Cambria Math" charset="0"/>
                                  </a:rPr>
                                  <m:t>𝟏</m:t>
                                </m:r>
                              </m:sup>
                            </m:sSup>
                          </m:lim>
                        </m:limLow>
                      </m:fName>
                      <m:e>
                        <m:r>
                          <a:rPr lang="en-US" sz="2400" i="1">
                            <a:latin typeface="Cambria Math" charset="0"/>
                          </a:rPr>
                          <m:t>𝑃</m:t>
                        </m:r>
                        <m:r>
                          <a:rPr lang="en-US" sz="2400" i="1">
                            <a:latin typeface="Cambria Math" charset="0"/>
                          </a:rPr>
                          <m:t>(</m:t>
                        </m:r>
                        <m:sSup>
                          <m:sSupPr>
                            <m:ctrlPr>
                              <a:rPr lang="en-US" sz="2400" b="1" i="1">
                                <a:latin typeface="Cambria Math" panose="02040503050406030204" pitchFamily="18" charset="0"/>
                              </a:rPr>
                            </m:ctrlPr>
                          </m:sSupPr>
                          <m:e>
                            <m:r>
                              <a:rPr lang="en-US" sz="2400" b="1" i="1">
                                <a:latin typeface="Cambria Math" charset="0"/>
                              </a:rPr>
                              <m:t>𝒕</m:t>
                            </m:r>
                          </m:e>
                          <m:sup>
                            <m:r>
                              <a:rPr lang="en-US" sz="2400" i="1">
                                <a:latin typeface="Cambria Math" charset="0"/>
                              </a:rPr>
                              <m:t>𝑘</m:t>
                            </m:r>
                            <m:r>
                              <a:rPr lang="en-US" sz="2400" i="1">
                                <a:latin typeface="Cambria Math" charset="0"/>
                              </a:rPr>
                              <m:t>−1</m:t>
                            </m:r>
                          </m:sup>
                        </m:sSup>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𝑡</m:t>
                            </m:r>
                          </m:e>
                          <m:sub>
                            <m:r>
                              <a:rPr lang="en-US" sz="2400" i="1">
                                <a:latin typeface="Cambria Math" charset="0"/>
                              </a:rPr>
                              <m:t>𝑘</m:t>
                            </m:r>
                          </m:sub>
                        </m:sSub>
                        <m:r>
                          <a:rPr lang="en-US" sz="2400" i="1">
                            <a:latin typeface="Cambria Math" charset="0"/>
                          </a:rPr>
                          <m:t>=</m:t>
                        </m:r>
                        <m:r>
                          <a:rPr lang="en-US" sz="2400" i="1">
                            <a:latin typeface="Cambria Math" charset="0"/>
                          </a:rPr>
                          <m:t>𝑞</m:t>
                        </m:r>
                        <m:r>
                          <a:rPr lang="en-US" sz="2400" i="1">
                            <a:latin typeface="Cambria Math" charset="0"/>
                          </a:rPr>
                          <m:t>,</m:t>
                        </m:r>
                        <m:r>
                          <a:rPr lang="en-US" sz="2400" b="1" i="1">
                            <a:latin typeface="Cambria Math" charset="0"/>
                          </a:rPr>
                          <m:t> </m:t>
                        </m:r>
                        <m:sSup>
                          <m:sSupPr>
                            <m:ctrlPr>
                              <a:rPr lang="en-US" sz="2400" b="1" i="1">
                                <a:latin typeface="Cambria Math" panose="02040503050406030204" pitchFamily="18" charset="0"/>
                              </a:rPr>
                            </m:ctrlPr>
                          </m:sSupPr>
                          <m:e>
                            <m:r>
                              <a:rPr lang="en-US" sz="2400" b="1" i="1">
                                <a:latin typeface="Cambria Math" charset="0"/>
                              </a:rPr>
                              <m:t>𝒘</m:t>
                            </m:r>
                          </m:e>
                          <m:sup>
                            <m:r>
                              <a:rPr lang="en-US" sz="2400" b="1" i="1">
                                <a:latin typeface="Cambria Math" charset="0"/>
                              </a:rPr>
                              <m:t>𝒌</m:t>
                            </m:r>
                          </m:sup>
                        </m:sSup>
                        <m:r>
                          <a:rPr lang="en-US" sz="2400" i="1">
                            <a:latin typeface="Cambria Math" charset="0"/>
                          </a:rPr>
                          <m:t>)</m:t>
                        </m:r>
                      </m:e>
                    </m:func>
                  </m:oMath>
                </a14:m>
                <a:br>
                  <a:rPr lang="en-US" sz="2400" i="1" dirty="0">
                    <a:latin typeface="Cambria Math" charset="0"/>
                  </a:rPr>
                </a:br>
                <a14:m>
                  <m:oMath xmlns:m="http://schemas.openxmlformats.org/officeDocument/2006/math">
                    <m:func>
                      <m:funcPr>
                        <m:ctrlPr>
                          <a:rPr lang="en-US" sz="2000" i="1">
                            <a:latin typeface="Cambria Math" panose="02040503050406030204" pitchFamily="18" charset="0"/>
                          </a:rPr>
                        </m:ctrlPr>
                      </m:funcPr>
                      <m:fName>
                        <m:r>
                          <a:rPr lang="en-US" sz="2000" i="1">
                            <a:latin typeface="Cambria Math" charset="0"/>
                          </a:rPr>
                          <m:t>=</m:t>
                        </m:r>
                        <m:r>
                          <a:rPr lang="en-US" sz="2000" i="1">
                            <a:latin typeface="Cambria Math" charset="0"/>
                          </a:rPr>
                          <m:t>𝑚𝑎</m:t>
                        </m:r>
                        <m:sSub>
                          <m:sSubPr>
                            <m:ctrlPr>
                              <a:rPr lang="en-US" sz="2000" i="1">
                                <a:latin typeface="Cambria Math" panose="02040503050406030204" pitchFamily="18" charset="0"/>
                              </a:rPr>
                            </m:ctrlPr>
                          </m:sSubPr>
                          <m:e>
                            <m:r>
                              <a:rPr lang="en-US" sz="2000" i="1">
                                <a:latin typeface="Cambria Math" charset="0"/>
                              </a:rPr>
                              <m:t>𝑥</m:t>
                            </m:r>
                          </m:e>
                          <m:sub>
                            <m:sSup>
                              <m:sSupPr>
                                <m:ctrlPr>
                                  <a:rPr lang="en-US" sz="2000" i="1">
                                    <a:latin typeface="Cambria Math" panose="02040503050406030204" pitchFamily="18" charset="0"/>
                                  </a:rPr>
                                </m:ctrlPr>
                              </m:sSupPr>
                              <m:e>
                                <m:r>
                                  <a:rPr lang="en-US" sz="2000" i="1">
                                    <a:latin typeface="Cambria Math" charset="0"/>
                                  </a:rPr>
                                  <m:t>𝑞</m:t>
                                </m:r>
                              </m:e>
                              <m:sup>
                                <m:r>
                                  <a:rPr lang="en-US" sz="2000" i="1">
                                    <a:latin typeface="Cambria Math" charset="0"/>
                                  </a:rPr>
                                  <m:t>′</m:t>
                                </m:r>
                              </m:sup>
                            </m:sSup>
                          </m:sub>
                        </m:sSub>
                        <m:r>
                          <a:rPr lang="en-US" sz="2000" i="1">
                            <a:latin typeface="Cambria Math" charset="0"/>
                          </a:rPr>
                          <m:t> </m:t>
                        </m:r>
                        <m:limLow>
                          <m:limLowPr>
                            <m:ctrlPr>
                              <a:rPr lang="en-US" sz="2000" i="1">
                                <a:latin typeface="Cambria Math" panose="02040503050406030204" pitchFamily="18" charset="0"/>
                              </a:rPr>
                            </m:ctrlPr>
                          </m:limLowPr>
                          <m:e>
                            <m:r>
                              <m:rPr>
                                <m:sty m:val="p"/>
                              </m:rPr>
                              <a:rPr lang="en-US" sz="2000">
                                <a:latin typeface="Cambria Math" charset="0"/>
                              </a:rPr>
                              <m:t>max</m:t>
                            </m:r>
                          </m:e>
                          <m:lim>
                            <m:sSup>
                              <m:sSupPr>
                                <m:ctrlPr>
                                  <a:rPr lang="en-US" sz="2000" b="1" i="1">
                                    <a:latin typeface="Cambria Math" panose="02040503050406030204" pitchFamily="18" charset="0"/>
                                  </a:rPr>
                                </m:ctrlPr>
                              </m:sSupPr>
                              <m:e>
                                <m:r>
                                  <a:rPr lang="en-US" sz="2000" b="1" i="1">
                                    <a:latin typeface="Cambria Math" charset="0"/>
                                  </a:rPr>
                                  <m:t>𝒕</m:t>
                                </m:r>
                              </m:e>
                              <m:sup>
                                <m:r>
                                  <a:rPr lang="en-US" sz="2000" b="1" i="1">
                                    <a:latin typeface="Cambria Math" charset="0"/>
                                  </a:rPr>
                                  <m:t>𝒌</m:t>
                                </m:r>
                                <m:r>
                                  <a:rPr lang="en-US" sz="2000" b="1" i="1">
                                    <a:latin typeface="Cambria Math" charset="0"/>
                                  </a:rPr>
                                  <m:t>−</m:t>
                                </m:r>
                                <m:r>
                                  <a:rPr lang="en-US" sz="2000" b="1" i="1">
                                    <a:latin typeface="Cambria Math" charset="0"/>
                                  </a:rPr>
                                  <m:t>𝟏</m:t>
                                </m:r>
                              </m:sup>
                            </m:sSup>
                          </m:lim>
                        </m:limLow>
                      </m:fName>
                      <m:e>
                        <m:r>
                          <a:rPr lang="en-US" sz="2000" b="1" i="1">
                            <a:latin typeface="Cambria Math" charset="0"/>
                          </a:rPr>
                          <m:t> </m:t>
                        </m:r>
                        <m:r>
                          <a:rPr lang="en-US" sz="2000" i="1">
                            <a:latin typeface="Cambria Math" charset="0"/>
                          </a:rPr>
                          <m:t>𝑃</m:t>
                        </m:r>
                        <m:r>
                          <a:rPr lang="en-US" sz="2000" i="1">
                            <a:latin typeface="Cambria Math" charset="0"/>
                          </a:rPr>
                          <m:t>(</m:t>
                        </m:r>
                        <m:sSup>
                          <m:sSupPr>
                            <m:ctrlPr>
                              <a:rPr lang="en-US" sz="2000" b="1" i="1">
                                <a:latin typeface="Cambria Math" panose="02040503050406030204" pitchFamily="18" charset="0"/>
                              </a:rPr>
                            </m:ctrlPr>
                          </m:sSupPr>
                          <m:e>
                            <m:r>
                              <a:rPr lang="en-US" sz="2000" b="1" i="1">
                                <a:latin typeface="Cambria Math" charset="0"/>
                              </a:rPr>
                              <m:t>𝒕</m:t>
                            </m:r>
                          </m:e>
                          <m:sup>
                            <m:r>
                              <a:rPr lang="en-US" sz="2000" i="1">
                                <a:latin typeface="Cambria Math" charset="0"/>
                              </a:rPr>
                              <m:t>𝑘</m:t>
                            </m:r>
                            <m:r>
                              <a:rPr lang="en-US" sz="2000" i="1">
                                <a:latin typeface="Cambria Math" charset="0"/>
                              </a:rPr>
                              <m:t>−</m:t>
                            </m:r>
                            <m:r>
                              <a:rPr lang="en-US" sz="2000" b="1" i="1">
                                <a:latin typeface="Cambria Math" charset="0"/>
                              </a:rPr>
                              <m:t>𝟐</m:t>
                            </m:r>
                          </m:sup>
                        </m:sSup>
                        <m:r>
                          <a:rPr lang="en-US" sz="2000" b="1" i="1">
                            <a:latin typeface="Cambria Math" charset="0"/>
                          </a:rPr>
                          <m:t>, </m:t>
                        </m:r>
                        <m:sSub>
                          <m:sSubPr>
                            <m:ctrlPr>
                              <a:rPr lang="en-US" sz="2000" i="1">
                                <a:latin typeface="Cambria Math" panose="02040503050406030204" pitchFamily="18" charset="0"/>
                              </a:rPr>
                            </m:ctrlPr>
                          </m:sSubPr>
                          <m:e>
                            <m:r>
                              <a:rPr lang="en-US" sz="2000" i="1">
                                <a:latin typeface="Cambria Math" charset="0"/>
                              </a:rPr>
                              <m:t>𝑡</m:t>
                            </m:r>
                          </m:e>
                          <m:sub>
                            <m:r>
                              <a:rPr lang="en-US" sz="2000" i="1">
                                <a:latin typeface="Cambria Math" charset="0"/>
                              </a:rPr>
                              <m:t>𝑘</m:t>
                            </m:r>
                          </m:sub>
                        </m:sSub>
                        <m:r>
                          <a:rPr lang="en-US" sz="2000" i="1">
                            <a:latin typeface="Cambria Math" charset="0"/>
                          </a:rPr>
                          <m:t>=</m:t>
                        </m:r>
                        <m:r>
                          <a:rPr lang="en-US" sz="2000" i="1">
                            <a:latin typeface="Cambria Math" charset="0"/>
                          </a:rPr>
                          <m:t>𝑞</m:t>
                        </m:r>
                        <m:r>
                          <a:rPr lang="en-US" sz="2000" i="1">
                            <a:latin typeface="Cambria Math" charset="0"/>
                          </a:rPr>
                          <m:t>,</m:t>
                        </m:r>
                        <m:r>
                          <a:rPr lang="en-US" sz="2000" b="1" i="1">
                            <a:latin typeface="Cambria Math" charset="0"/>
                          </a:rPr>
                          <m:t> </m:t>
                        </m:r>
                        <m:sSub>
                          <m:sSubPr>
                            <m:ctrlPr>
                              <a:rPr lang="en-US" sz="2000" i="1">
                                <a:latin typeface="Cambria Math" panose="02040503050406030204" pitchFamily="18" charset="0"/>
                              </a:rPr>
                            </m:ctrlPr>
                          </m:sSubPr>
                          <m:e>
                            <m:r>
                              <a:rPr lang="en-US" sz="2000" i="1">
                                <a:latin typeface="Cambria Math" charset="0"/>
                              </a:rPr>
                              <m:t>𝑡</m:t>
                            </m:r>
                          </m:e>
                          <m:sub>
                            <m:r>
                              <a:rPr lang="en-US" sz="2000" i="1">
                                <a:latin typeface="Cambria Math" charset="0"/>
                              </a:rPr>
                              <m:t>𝑘</m:t>
                            </m:r>
                            <m:r>
                              <a:rPr lang="en-US" sz="2000" i="1">
                                <a:latin typeface="Cambria Math" charset="0"/>
                              </a:rPr>
                              <m:t>−1</m:t>
                            </m:r>
                          </m:sub>
                        </m:sSub>
                        <m:r>
                          <a:rPr lang="en-US" sz="2000" i="1">
                            <a:latin typeface="Cambria Math" charset="0"/>
                          </a:rPr>
                          <m:t>=</m:t>
                        </m:r>
                        <m:sSup>
                          <m:sSupPr>
                            <m:ctrlPr>
                              <a:rPr lang="en-US" sz="2000" i="1">
                                <a:latin typeface="Cambria Math" panose="02040503050406030204" pitchFamily="18" charset="0"/>
                              </a:rPr>
                            </m:ctrlPr>
                          </m:sSupPr>
                          <m:e>
                            <m:r>
                              <a:rPr lang="en-US" sz="2000" i="1">
                                <a:latin typeface="Cambria Math" charset="0"/>
                              </a:rPr>
                              <m:t>𝑞</m:t>
                            </m:r>
                          </m:e>
                          <m:sup>
                            <m:r>
                              <a:rPr lang="en-US" sz="2000" i="1">
                                <a:latin typeface="Cambria Math" charset="0"/>
                              </a:rPr>
                              <m:t>′</m:t>
                            </m:r>
                          </m:sup>
                        </m:sSup>
                        <m:r>
                          <a:rPr lang="en-US" sz="2000" b="1" i="1">
                            <a:latin typeface="Cambria Math" charset="0"/>
                          </a:rPr>
                          <m:t>, </m:t>
                        </m:r>
                        <m:sSup>
                          <m:sSupPr>
                            <m:ctrlPr>
                              <a:rPr lang="en-US" sz="2000" b="1" i="1">
                                <a:latin typeface="Cambria Math" panose="02040503050406030204" pitchFamily="18" charset="0"/>
                              </a:rPr>
                            </m:ctrlPr>
                          </m:sSupPr>
                          <m:e>
                            <m:r>
                              <a:rPr lang="en-US" sz="2000" b="1" i="1">
                                <a:latin typeface="Cambria Math" charset="0"/>
                              </a:rPr>
                              <m:t>𝒘</m:t>
                            </m:r>
                          </m:e>
                          <m:sup>
                            <m:r>
                              <a:rPr lang="en-US" sz="2000" b="1" i="1">
                                <a:latin typeface="Cambria Math" charset="0"/>
                              </a:rPr>
                              <m:t>𝒌</m:t>
                            </m:r>
                          </m:sup>
                        </m:sSup>
                        <m:r>
                          <a:rPr lang="en-US" sz="2000" i="1">
                            <a:latin typeface="Cambria Math" charset="0"/>
                          </a:rPr>
                          <m:t>)</m:t>
                        </m:r>
                      </m:e>
                    </m:func>
                  </m:oMath>
                </a14:m>
                <a:r>
                  <a:rPr lang="en-US" sz="2000" i="1" dirty="0">
                    <a:latin typeface="Cambria Math" charset="0"/>
                  </a:rPr>
                  <a:t> </a:t>
                </a:r>
                <a:br>
                  <a:rPr lang="en-US" sz="2000" i="1" dirty="0">
                    <a:latin typeface="Cambria Math" charset="0"/>
                  </a:rPr>
                </a:br>
                <a14:m>
                  <m:oMath xmlns:m="http://schemas.openxmlformats.org/officeDocument/2006/math">
                    <m:func>
                      <m:funcPr>
                        <m:ctrlPr>
                          <a:rPr lang="en-US" sz="1800" i="1">
                            <a:latin typeface="Cambria Math" panose="02040503050406030204" pitchFamily="18" charset="0"/>
                          </a:rPr>
                        </m:ctrlPr>
                      </m:funcPr>
                      <m:fName>
                        <m:r>
                          <a:rPr lang="en-US" sz="1800" i="1">
                            <a:latin typeface="Cambria Math" charset="0"/>
                          </a:rPr>
                          <m:t>=</m:t>
                        </m:r>
                        <m:r>
                          <a:rPr lang="en-US" sz="1800" i="1">
                            <a:latin typeface="Cambria Math" charset="0"/>
                          </a:rPr>
                          <m:t>𝑚𝑎</m:t>
                        </m:r>
                        <m:sSub>
                          <m:sSubPr>
                            <m:ctrlPr>
                              <a:rPr lang="en-US" sz="1800" i="1">
                                <a:latin typeface="Cambria Math" panose="02040503050406030204" pitchFamily="18" charset="0"/>
                              </a:rPr>
                            </m:ctrlPr>
                          </m:sSubPr>
                          <m:e>
                            <m:r>
                              <a:rPr lang="en-US" sz="1800" i="1">
                                <a:latin typeface="Cambria Math" charset="0"/>
                              </a:rPr>
                              <m:t>𝑥</m:t>
                            </m:r>
                          </m:e>
                          <m:sub>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sub>
                        </m:sSub>
                        <m:r>
                          <a:rPr lang="en-US" sz="1800" i="1">
                            <a:latin typeface="Cambria Math" charset="0"/>
                          </a:rPr>
                          <m:t> </m:t>
                        </m:r>
                        <m:limLow>
                          <m:limLowPr>
                            <m:ctrlPr>
                              <a:rPr lang="en-US" sz="1800" i="1">
                                <a:latin typeface="Cambria Math" panose="02040503050406030204" pitchFamily="18" charset="0"/>
                              </a:rPr>
                            </m:ctrlPr>
                          </m:limLowPr>
                          <m:e>
                            <m:r>
                              <m:rPr>
                                <m:sty m:val="p"/>
                              </m:rPr>
                              <a:rPr lang="en-US" sz="1800">
                                <a:latin typeface="Cambria Math" charset="0"/>
                              </a:rPr>
                              <m:t>max</m:t>
                            </m:r>
                          </m:e>
                          <m:lim>
                            <m:sSup>
                              <m:sSupPr>
                                <m:ctrlPr>
                                  <a:rPr lang="en-US" sz="1800" b="1" i="1">
                                    <a:latin typeface="Cambria Math" panose="02040503050406030204" pitchFamily="18" charset="0"/>
                                  </a:rPr>
                                </m:ctrlPr>
                              </m:sSupPr>
                              <m:e>
                                <m:r>
                                  <a:rPr lang="en-US" sz="1800" b="1" i="1">
                                    <a:latin typeface="Cambria Math" charset="0"/>
                                  </a:rPr>
                                  <m:t>𝒕</m:t>
                                </m:r>
                              </m:e>
                              <m:sup>
                                <m:r>
                                  <a:rPr lang="en-US" sz="1800" b="1" i="1">
                                    <a:latin typeface="Cambria Math" charset="0"/>
                                  </a:rPr>
                                  <m:t>𝒌</m:t>
                                </m:r>
                                <m:r>
                                  <a:rPr lang="en-US" sz="1800" b="1" i="1">
                                    <a:latin typeface="Cambria Math" charset="0"/>
                                  </a:rPr>
                                  <m:t>−</m:t>
                                </m:r>
                                <m:r>
                                  <a:rPr lang="en-US" sz="1800" b="1" i="1">
                                    <a:latin typeface="Cambria Math" charset="0"/>
                                  </a:rPr>
                                  <m:t>𝟏</m:t>
                                </m:r>
                              </m:sup>
                            </m:sSup>
                          </m:lim>
                        </m:limLow>
                      </m:fName>
                      <m:e>
                        <m:r>
                          <a:rPr lang="en-US" sz="1800" b="1" i="1">
                            <a:latin typeface="Cambria Math" charset="0"/>
                          </a:rPr>
                          <m:t> </m:t>
                        </m:r>
                        <m:r>
                          <a:rPr lang="en-US" sz="1800" i="1">
                            <a:latin typeface="Cambria Math" charset="0"/>
                          </a:rPr>
                          <m:t>𝑃</m:t>
                        </m:r>
                        <m:d>
                          <m:dPr>
                            <m:ctrlPr>
                              <a:rPr lang="en-US" sz="1800" i="1">
                                <a:latin typeface="Cambria Math" panose="02040503050406030204" pitchFamily="18" charset="0"/>
                              </a:rPr>
                            </m:ctrlPr>
                          </m:dPr>
                          <m:e>
                            <m:sSup>
                              <m:sSupPr>
                                <m:ctrlPr>
                                  <a:rPr lang="en-US" sz="1800" b="1" i="1">
                                    <a:latin typeface="Cambria Math" panose="02040503050406030204" pitchFamily="18" charset="0"/>
                                  </a:rPr>
                                </m:ctrlPr>
                              </m:sSupPr>
                              <m:e>
                                <m:r>
                                  <a:rPr lang="en-US" sz="1800" b="1" i="1">
                                    <a:latin typeface="Cambria Math" charset="0"/>
                                  </a:rPr>
                                  <m:t>𝒕</m:t>
                                </m:r>
                              </m:e>
                              <m:sup>
                                <m:r>
                                  <a:rPr lang="en-US" sz="1800" i="1">
                                    <a:latin typeface="Cambria Math" charset="0"/>
                                  </a:rPr>
                                  <m:t>𝑘</m:t>
                                </m:r>
                                <m:r>
                                  <a:rPr lang="en-US" sz="1800" i="1">
                                    <a:latin typeface="Cambria Math" charset="0"/>
                                  </a:rPr>
                                  <m:t>−</m:t>
                                </m:r>
                                <m:r>
                                  <a:rPr lang="en-US" sz="1800" b="1" i="1">
                                    <a:latin typeface="Cambria Math" charset="0"/>
                                  </a:rPr>
                                  <m:t>𝟐</m:t>
                                </m:r>
                              </m:sup>
                            </m:sSup>
                            <m:r>
                              <a:rPr lang="en-US" sz="1800" b="1" i="1">
                                <a:latin typeface="Cambria Math" charset="0"/>
                              </a:rPr>
                              <m:t>, </m:t>
                            </m:r>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r>
                              <a:rPr lang="en-US" sz="1800" b="1" i="1">
                                <a:latin typeface="Cambria Math" charset="0"/>
                              </a:rPr>
                              <m:t>, </m:t>
                            </m:r>
                            <m:sSup>
                              <m:sSupPr>
                                <m:ctrlPr>
                                  <a:rPr lang="en-US" sz="1800" b="1" i="1">
                                    <a:latin typeface="Cambria Math" panose="02040503050406030204" pitchFamily="18" charset="0"/>
                                  </a:rPr>
                                </m:ctrlPr>
                              </m:sSupPr>
                              <m:e>
                                <m:r>
                                  <a:rPr lang="en-US" sz="1800" b="1" i="1">
                                    <a:latin typeface="Cambria Math" charset="0"/>
                                  </a:rPr>
                                  <m:t>𝒘</m:t>
                                </m:r>
                              </m:e>
                              <m:sup>
                                <m:r>
                                  <a:rPr lang="en-US" sz="1800" b="1" i="1">
                                    <a:latin typeface="Cambria Math" charset="0"/>
                                  </a:rPr>
                                  <m:t>𝒌</m:t>
                                </m:r>
                                <m:r>
                                  <a:rPr lang="en-US" sz="1800" b="1" i="1">
                                    <a:latin typeface="Cambria Math" charset="0"/>
                                  </a:rPr>
                                  <m:t>−</m:t>
                                </m:r>
                                <m:r>
                                  <a:rPr lang="en-US" sz="1800" b="1" i="1">
                                    <a:latin typeface="Cambria Math" charset="0"/>
                                  </a:rPr>
                                  <m:t>𝟏</m:t>
                                </m:r>
                              </m:sup>
                            </m:sSup>
                          </m:e>
                        </m:d>
                        <m:r>
                          <a:rPr lang="en-US" sz="1800" i="1">
                            <a:latin typeface="Cambria Math"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r>
                              <a:rPr lang="en-US" sz="1800" i="1">
                                <a:latin typeface="Cambria Math" charset="0"/>
                              </a:rPr>
                              <m:t>, </m:t>
                            </m:r>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r>
                                  <a:rPr lang="en-US" sz="1800" i="1">
                                    <a:latin typeface="Cambria Math" charset="0"/>
                                  </a:rPr>
                                  <m:t>−1</m:t>
                                </m:r>
                              </m:sub>
                            </m:sSub>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𝑞</m:t>
                                </m:r>
                              </m:e>
                              <m:sup>
                                <m:r>
                                  <a:rPr lang="en-US" sz="1800" i="1">
                                    <a:latin typeface="Cambria Math" charset="0"/>
                                  </a:rPr>
                                  <m:t>′</m:t>
                                </m:r>
                              </m:sup>
                            </m:sSup>
                          </m:e>
                        </m:d>
                        <m:r>
                          <a:rPr lang="en-US" sz="1800" i="1">
                            <a:latin typeface="Cambria Math" charset="0"/>
                          </a:rPr>
                          <m:t>𝑃</m:t>
                        </m:r>
                        <m:d>
                          <m:dPr>
                            <m:sep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charset="0"/>
                                  </a:rPr>
                                  <m:t>𝑤</m:t>
                                </m:r>
                              </m:e>
                              <m:sub>
                                <m:r>
                                  <a:rPr lang="en-US" sz="1800" i="1">
                                    <a:latin typeface="Cambria Math" charset="0"/>
                                  </a:rPr>
                                  <m:t>𝑘</m:t>
                                </m:r>
                              </m:sub>
                            </m:sSub>
                          </m:e>
                          <m:e>
                            <m:sSub>
                              <m:sSubPr>
                                <m:ctrlPr>
                                  <a:rPr lang="en-US" sz="1800" i="1">
                                    <a:latin typeface="Cambria Math" panose="02040503050406030204" pitchFamily="18" charset="0"/>
                                  </a:rPr>
                                </m:ctrlPr>
                              </m:sSubPr>
                              <m:e>
                                <m:r>
                                  <a:rPr lang="en-US" sz="1800" i="1">
                                    <a:latin typeface="Cambria Math" charset="0"/>
                                  </a:rPr>
                                  <m:t>𝑡</m:t>
                                </m:r>
                              </m:e>
                              <m:sub>
                                <m:r>
                                  <a:rPr lang="en-US" sz="1800" i="1">
                                    <a:latin typeface="Cambria Math" charset="0"/>
                                  </a:rPr>
                                  <m:t>𝑘</m:t>
                                </m:r>
                              </m:sub>
                            </m:sSub>
                            <m:r>
                              <a:rPr lang="en-US" sz="1800" i="1">
                                <a:latin typeface="Cambria Math" charset="0"/>
                              </a:rPr>
                              <m:t>=</m:t>
                            </m:r>
                            <m:r>
                              <a:rPr lang="en-US" sz="1800" i="1">
                                <a:latin typeface="Cambria Math" charset="0"/>
                              </a:rPr>
                              <m:t>𝑞</m:t>
                            </m:r>
                          </m:e>
                        </m:d>
                      </m:e>
                    </m:func>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40</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p:sp>
        <p:nvSpPr>
          <p:cNvPr id="12" name="TextBox 11"/>
          <p:cNvSpPr txBox="1"/>
          <p:nvPr/>
        </p:nvSpPr>
        <p:spPr>
          <a:xfrm>
            <a:off x="7855888" y="275274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7531219" y="3454835"/>
            <a:ext cx="771884" cy="1268863"/>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336256" y="3395538"/>
            <a:ext cx="1224031" cy="928636"/>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39843" y="3432428"/>
            <a:ext cx="654653" cy="363279"/>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42885" y="1474084"/>
            <a:ext cx="4543306" cy="650582"/>
            <a:chOff x="4242885" y="1474084"/>
            <a:chExt cx="4543306" cy="650582"/>
          </a:xfrm>
        </p:grpSpPr>
        <mc:AlternateContent xmlns:mc="http://schemas.openxmlformats.org/markup-compatibility/2006" xmlns:a14="http://schemas.microsoft.com/office/drawing/2010/main">
          <mc:Choice Requires="a14">
            <p:sp>
              <p:nvSpPr>
                <p:cNvPr id="45" name="TextBox 44"/>
                <p:cNvSpPr txBox="1"/>
                <p:nvPr/>
              </p:nvSpPr>
              <p:spPr>
                <a:xfrm>
                  <a:off x="7091171" y="1474084"/>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a:t> Let’s call it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𝛿</m:t>
                          </m:r>
                        </m:e>
                        <m:sub>
                          <m:r>
                            <a:rPr lang="en-US" b="0" i="1" smtClean="0">
                              <a:latin typeface="Cambria Math" charset="0"/>
                            </a:rPr>
                            <m:t>𝑘</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091171" y="1474084"/>
                  <a:ext cx="1695020" cy="276999"/>
                </a:xfrm>
                <a:prstGeom prst="rect">
                  <a:avLst/>
                </a:prstGeom>
                <a:blipFill rotWithShape="0">
                  <a:blip r:embed="rId6"/>
                  <a:stretch>
                    <a:fillRect l="-4643" t="-25532" r="-2143" b="-46809"/>
                  </a:stretch>
                </a:blipFill>
                <a:ln>
                  <a:solidFill>
                    <a:schemeClr val="accent6">
                      <a:lumMod val="50000"/>
                    </a:schemeClr>
                  </a:solidFill>
                </a:ln>
              </p:spPr>
              <p:txBody>
                <a:bodyPr/>
                <a:lstStyle/>
                <a:p>
                  <a:r>
                    <a:rPr lang="en-US">
                      <a:noFill/>
                    </a:rPr>
                    <a:t> </a:t>
                  </a:r>
                </a:p>
              </p:txBody>
            </p:sp>
          </mc:Fallback>
        </mc:AlternateContent>
        <p:cxnSp>
          <p:nvCxnSpPr>
            <p:cNvPr id="10" name="Straight Arrow Connector 9"/>
            <p:cNvCxnSpPr>
              <a:stCxn id="45" idx="1"/>
            </p:cNvCxnSpPr>
            <p:nvPr/>
          </p:nvCxnSpPr>
          <p:spPr>
            <a:xfrm flipH="1">
              <a:off x="4242885" y="1612584"/>
              <a:ext cx="2848286" cy="51208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flipH="1">
            <a:off x="3853103" y="2203891"/>
            <a:ext cx="3230118" cy="864809"/>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7059864" y="2039917"/>
                <a:ext cx="1695020" cy="276999"/>
              </a:xfrm>
              <a:prstGeom prst="rect">
                <a:avLst/>
              </a:prstGeom>
              <a:solidFill>
                <a:schemeClr val="accent6">
                  <a:lumMod val="20000"/>
                  <a:lumOff val="80000"/>
                </a:schemeClr>
              </a:solidFill>
              <a:ln>
                <a:solidFill>
                  <a:schemeClr val="accent6">
                    <a:lumMod val="50000"/>
                  </a:schemeClr>
                </a:solidFill>
              </a:ln>
            </p:spPr>
            <p:txBody>
              <a:bodyPr wrap="square" lIns="0" tIns="0" rIns="0" bIns="0" rtlCol="0">
                <a:spAutoFit/>
              </a:bodyPr>
              <a:lstStyle/>
              <a:p>
                <a:r>
                  <a:rPr lang="en-US" dirty="0"/>
                  <a:t> This is </a:t>
                </a:r>
                <a14:m>
                  <m:oMath xmlns:m="http://schemas.openxmlformats.org/officeDocument/2006/math">
                    <m:r>
                      <a:rPr lang="en-US" b="0" i="0" smtClean="0">
                        <a:latin typeface="Cambria Math" charset="0"/>
                      </a:rPr>
                      <m:t> </m:t>
                    </m:r>
                    <m:sSub>
                      <m:sSubPr>
                        <m:ctrlPr>
                          <a:rPr lang="en-US" b="0" i="1" smtClean="0">
                            <a:latin typeface="Cambria Math" panose="02040503050406030204" pitchFamily="18" charset="0"/>
                          </a:rPr>
                        </m:ctrlPr>
                      </m:sSubPr>
                      <m:e>
                        <m:r>
                          <a:rPr lang="en-US" i="1">
                            <a:latin typeface="Cambria Math" charset="0"/>
                          </a:rPr>
                          <m:t>𝛿</m:t>
                        </m:r>
                      </m:e>
                      <m:sub>
                        <m:r>
                          <a:rPr lang="en-US" b="0" i="1" smtClean="0">
                            <a:latin typeface="Cambria Math" charset="0"/>
                          </a:rPr>
                          <m:t>𝑘</m:t>
                        </m:r>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7059864" y="2039917"/>
                <a:ext cx="1695020" cy="276999"/>
              </a:xfrm>
              <a:prstGeom prst="rect">
                <a:avLst/>
              </a:prstGeom>
              <a:blipFill rotWithShape="0">
                <a:blip r:embed="rId7"/>
                <a:stretch>
                  <a:fillRect l="-4643" t="-140426" b="-170213"/>
                </a:stretch>
              </a:blipFill>
              <a:ln>
                <a:solidFill>
                  <a:schemeClr val="accent6">
                    <a:lumMod val="50000"/>
                  </a:schemeClr>
                </a:solidFill>
              </a:ln>
            </p:spPr>
            <p:txBody>
              <a:bodyPr/>
              <a:lstStyle/>
              <a:p>
                <a:r>
                  <a:rPr lang="en-US">
                    <a:noFill/>
                  </a:rPr>
                  <a:t> </a:t>
                </a:r>
              </a:p>
            </p:txBody>
          </p:sp>
        </mc:Fallback>
      </mc:AlternateContent>
      <p:cxnSp>
        <p:nvCxnSpPr>
          <p:cNvPr id="44" name="Straight Arrow Connector 43"/>
          <p:cNvCxnSpPr/>
          <p:nvPr/>
        </p:nvCxnSpPr>
        <p:spPr>
          <a:xfrm flipV="1">
            <a:off x="1515109" y="4033469"/>
            <a:ext cx="1226277" cy="7315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3101008" y="4025767"/>
            <a:ext cx="1197573" cy="6964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8" idx="3"/>
          </p:cNvCxnSpPr>
          <p:nvPr/>
        </p:nvCxnSpPr>
        <p:spPr>
          <a:xfrm flipV="1">
            <a:off x="4552060" y="4067786"/>
            <a:ext cx="1172502" cy="6719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33" idx="2"/>
          </p:cNvCxnSpPr>
          <p:nvPr/>
        </p:nvCxnSpPr>
        <p:spPr>
          <a:xfrm>
            <a:off x="1578817" y="4837763"/>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23553" y="4815659"/>
            <a:ext cx="1141877" cy="347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9" idx="2"/>
          </p:cNvCxnSpPr>
          <p:nvPr/>
        </p:nvCxnSpPr>
        <p:spPr>
          <a:xfrm flipV="1">
            <a:off x="4636961" y="4841240"/>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590090" y="4136725"/>
            <a:ext cx="1178892" cy="659961"/>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37" idx="1"/>
          </p:cNvCxnSpPr>
          <p:nvPr/>
        </p:nvCxnSpPr>
        <p:spPr>
          <a:xfrm>
            <a:off x="3032958" y="4055500"/>
            <a:ext cx="1265623" cy="1550782"/>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66260" y="5733213"/>
            <a:ext cx="986907" cy="25469"/>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2" idx="1"/>
          </p:cNvCxnSpPr>
          <p:nvPr/>
        </p:nvCxnSpPr>
        <p:spPr>
          <a:xfrm>
            <a:off x="6035258" y="4057730"/>
            <a:ext cx="1087756" cy="65657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6076101" y="4821336"/>
            <a:ext cx="1031904" cy="4987"/>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055340" y="4947387"/>
            <a:ext cx="1046913" cy="646957"/>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72"/>
          <p:cNvSpPr/>
          <p:nvPr/>
        </p:nvSpPr>
        <p:spPr>
          <a:xfrm>
            <a:off x="522191" y="3684914"/>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3" grpId="0" animBg="1"/>
      <p:bldP spid="14" grpId="0" animBg="1"/>
      <p:bldP spid="23" grpId="0" animBg="1"/>
      <p:bldP spid="48" grpId="0" animBg="1"/>
      <p:bldP spid="7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a:latin typeface="Cambria Math" charset="0"/>
                  </a:rPr>
                  <a:t> to </a:t>
                </a:r>
                <a:r>
                  <a:rPr lang="en-US" sz="2600" i="1" dirty="0" err="1">
                    <a:latin typeface="Cambria Math" charset="0"/>
                  </a:rPr>
                  <a:t>i</a:t>
                </a:r>
                <a:r>
                  <a:rPr lang="en-US" sz="2600" i="1" dirty="0">
                    <a:latin typeface="Cambria Math" charset="0"/>
                  </a:rPr>
                  <a:t> = k+1 </a:t>
                </a:r>
              </a:p>
              <a:p>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charset="0"/>
                          </a:rPr>
                          <m:t>𝛿</m:t>
                        </m:r>
                      </m:e>
                      <m:sub>
                        <m:r>
                          <a:rPr lang="en-US" sz="2000" i="1">
                            <a:latin typeface="Cambria Math" charset="0"/>
                          </a:rPr>
                          <m:t>𝑘</m:t>
                        </m:r>
                      </m:sub>
                    </m:sSub>
                    <m:d>
                      <m:dPr>
                        <m:ctrlPr>
                          <a:rPr lang="en-US" sz="2000" i="1">
                            <a:latin typeface="Cambria Math" panose="02040503050406030204" pitchFamily="18" charset="0"/>
                          </a:rPr>
                        </m:ctrlPr>
                      </m:dPr>
                      <m:e>
                        <m:r>
                          <a:rPr lang="en-US" sz="2000" b="0" i="1" smtClean="0">
                            <a:latin typeface="Cambria Math" charset="0"/>
                          </a:rPr>
                          <m:t>𝑞</m:t>
                        </m:r>
                      </m:e>
                    </m:d>
                    <m:r>
                      <m:rPr>
                        <m:nor/>
                      </m:rPr>
                      <a:rPr lang="en-US" sz="2000" b="0" i="0" dirty="0" smtClean="0"/>
                      <m:t>=</m:t>
                    </m:r>
                    <m:func>
                      <m:funcPr>
                        <m:ctrlPr>
                          <a:rPr lang="en-US" sz="2000" i="1" dirty="0">
                            <a:latin typeface="Cambria Math" panose="02040503050406030204" pitchFamily="18" charset="0"/>
                          </a:rPr>
                        </m:ctrlPr>
                      </m:funcPr>
                      <m:fName>
                        <m:limLow>
                          <m:limLowPr>
                            <m:ctrlPr>
                              <a:rPr lang="en-US" sz="2000" i="1" dirty="0">
                                <a:latin typeface="Cambria Math" panose="02040503050406030204" pitchFamily="18" charset="0"/>
                              </a:rPr>
                            </m:ctrlPr>
                          </m:limLowPr>
                          <m:e>
                            <m:r>
                              <m:rPr>
                                <m:sty m:val="p"/>
                              </m:rPr>
                              <a:rPr lang="en-US" sz="2000" dirty="0">
                                <a:latin typeface="Cambria Math" charset="0"/>
                              </a:rPr>
                              <m:t>max</m:t>
                            </m:r>
                          </m:e>
                          <m:lim>
                            <m:r>
                              <a:rPr lang="en-US" sz="2000" i="1" dirty="0">
                                <a:latin typeface="Cambria Math" charset="0"/>
                              </a:rPr>
                              <m:t>𝑞</m:t>
                            </m:r>
                            <m:r>
                              <a:rPr lang="en-US" sz="2000" i="1" dirty="0">
                                <a:latin typeface="Cambria Math" charset="0"/>
                              </a:rPr>
                              <m:t>′</m:t>
                            </m:r>
                          </m:lim>
                        </m:limLow>
                      </m:fName>
                      <m:e>
                        <m:sSub>
                          <m:sSubPr>
                            <m:ctrlPr>
                              <a:rPr lang="en-US" sz="2000" i="1" dirty="0">
                                <a:latin typeface="Cambria Math" panose="02040503050406030204" pitchFamily="18" charset="0"/>
                              </a:rPr>
                            </m:ctrlPr>
                          </m:sSubPr>
                          <m:e>
                            <m:r>
                              <a:rPr lang="en-US" sz="2000" i="1" dirty="0">
                                <a:latin typeface="Cambria Math" charset="0"/>
                              </a:rPr>
                              <m:t>𝛿</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sSup>
                          <m:sSupPr>
                            <m:ctrlPr>
                              <a:rPr lang="en-US" sz="2000" i="1" dirty="0">
                                <a:latin typeface="Cambria Math" panose="02040503050406030204" pitchFamily="18" charset="0"/>
                              </a:rPr>
                            </m:ctrlPr>
                          </m:sSupPr>
                          <m:e>
                            <m:r>
                              <a:rPr lang="en-US" sz="2000" i="1" dirty="0">
                                <a:latin typeface="Cambria Math" charset="0"/>
                              </a:rPr>
                              <m:t>𝑞</m:t>
                            </m:r>
                          </m:e>
                          <m:sup>
                            <m:r>
                              <a:rPr lang="en-US" sz="2000" i="1" dirty="0">
                                <a:latin typeface="Cambria Math" charset="0"/>
                              </a:rPr>
                              <m:t>′</m:t>
                            </m:r>
                          </m:sup>
                        </m:sSup>
                        <m:r>
                          <a:rPr lang="en-US" sz="2000" i="1" dirty="0">
                            <a:latin typeface="Cambria Math" charset="0"/>
                          </a:rPr>
                          <m:t>)</m:t>
                        </m:r>
                      </m:e>
                    </m:func>
                    <m:r>
                      <a:rPr lang="en-US" sz="2000" i="1" dirty="0">
                        <a:latin typeface="Cambria Math" charset="0"/>
                      </a:rPr>
                      <m:t>𝑃</m:t>
                    </m:r>
                    <m:r>
                      <a:rPr lang="en-US" sz="2000" i="1" dirty="0">
                        <a:latin typeface="Cambria Math" charset="0"/>
                      </a:rPr>
                      <m:t>(</m:t>
                    </m:r>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𝑡</m:t>
                        </m:r>
                      </m:e>
                      <m:sub>
                        <m:r>
                          <a:rPr lang="en-US" sz="2000" i="1" dirty="0">
                            <a:latin typeface="Cambria Math" charset="0"/>
                          </a:rPr>
                          <m:t>𝑘</m:t>
                        </m:r>
                        <m:r>
                          <a:rPr lang="en-US" sz="2000" i="1" dirty="0">
                            <a:latin typeface="Cambria Math" charset="0"/>
                          </a:rPr>
                          <m:t>−1</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r>
                      <a:rPr lang="en-US" sz="2000" i="1" dirty="0">
                        <a:latin typeface="Cambria Math" charset="0"/>
                      </a:rPr>
                      <m:t>𝑃</m:t>
                    </m:r>
                    <m:r>
                      <a:rPr lang="en-US" sz="2000" i="1" dirty="0">
                        <a:latin typeface="Cambria Math" charset="0"/>
                      </a:rPr>
                      <m:t>(</m:t>
                    </m:r>
                    <m:sSub>
                      <m:sSubPr>
                        <m:ctrlPr>
                          <a:rPr lang="en-US" sz="2000" i="1" dirty="0">
                            <a:latin typeface="Cambria Math" panose="02040503050406030204" pitchFamily="18" charset="0"/>
                          </a:rPr>
                        </m:ctrlPr>
                      </m:sSubPr>
                      <m:e>
                        <m:sSub>
                          <m:sSubPr>
                            <m:ctrlPr>
                              <a:rPr lang="en-US" sz="2000" i="1" dirty="0">
                                <a:latin typeface="Cambria Math" panose="02040503050406030204" pitchFamily="18" charset="0"/>
                              </a:rPr>
                            </m:ctrlPr>
                          </m:sSubPr>
                          <m:e>
                            <m:r>
                              <a:rPr lang="en-US" sz="2000" i="1" dirty="0">
                                <a:latin typeface="Cambria Math" charset="0"/>
                              </a:rPr>
                              <m:t>𝑤</m:t>
                            </m:r>
                          </m:e>
                          <m:sub>
                            <m:r>
                              <a:rPr lang="en-US" sz="2000" i="1" dirty="0">
                                <a:latin typeface="Cambria Math" charset="0"/>
                              </a:rPr>
                              <m:t>𝑘</m:t>
                            </m:r>
                          </m:sub>
                        </m:sSub>
                        <m:r>
                          <a:rPr lang="en-US" sz="2000" i="1" dirty="0">
                            <a:latin typeface="Cambria Math" charset="0"/>
                          </a:rPr>
                          <m:t>∣</m:t>
                        </m:r>
                        <m:r>
                          <a:rPr lang="en-US" sz="2000" i="1" dirty="0">
                            <a:latin typeface="Cambria Math" charset="0"/>
                          </a:rPr>
                          <m:t>𝑡</m:t>
                        </m:r>
                      </m:e>
                      <m:sub>
                        <m:r>
                          <a:rPr lang="en-US" sz="2000" i="1" dirty="0">
                            <a:latin typeface="Cambria Math" charset="0"/>
                          </a:rPr>
                          <m:t>𝑘</m:t>
                        </m:r>
                      </m:sub>
                    </m:sSub>
                    <m:r>
                      <a:rPr lang="en-US" sz="2000" i="1" dirty="0">
                        <a:latin typeface="Cambria Math" charset="0"/>
                      </a:rPr>
                      <m:t>=</m:t>
                    </m:r>
                    <m:r>
                      <a:rPr lang="en-US" sz="2000" b="0" i="1" dirty="0" smtClean="0">
                        <a:latin typeface="Cambria Math" charset="0"/>
                      </a:rPr>
                      <m:t>𝑞</m:t>
                    </m:r>
                    <m:r>
                      <a:rPr lang="en-US" sz="2000" i="1" dirty="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41</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rot="20816668">
            <a:off x="7221419" y="2173246"/>
            <a:ext cx="893843" cy="2481567"/>
          </a:xfrm>
          <a:custGeom>
            <a:avLst/>
            <a:gdLst>
              <a:gd name="connsiteX0" fmla="*/ 189382 w 667440"/>
              <a:gd name="connsiteY0" fmla="*/ 0 h 1318867"/>
              <a:gd name="connsiteX1" fmla="*/ 666460 w 667440"/>
              <a:gd name="connsiteY1" fmla="*/ 644056 h 1318867"/>
              <a:gd name="connsiteX2" fmla="*/ 78064 w 667440"/>
              <a:gd name="connsiteY2" fmla="*/ 1240404 h 1318867"/>
              <a:gd name="connsiteX3" fmla="*/ 6502 w 667440"/>
              <a:gd name="connsiteY3" fmla="*/ 1311966 h 1318867"/>
            </a:gdLst>
            <a:ahLst/>
            <a:cxnLst>
              <a:cxn ang="0">
                <a:pos x="connsiteX0" y="connsiteY0"/>
              </a:cxn>
              <a:cxn ang="0">
                <a:pos x="connsiteX1" y="connsiteY1"/>
              </a:cxn>
              <a:cxn ang="0">
                <a:pos x="connsiteX2" y="connsiteY2"/>
              </a:cxn>
              <a:cxn ang="0">
                <a:pos x="connsiteX3" y="connsiteY3"/>
              </a:cxn>
            </a:cxnLst>
            <a:rect l="l" t="t" r="r" b="b"/>
            <a:pathLst>
              <a:path w="667440" h="1318867">
                <a:moveTo>
                  <a:pt x="189382" y="0"/>
                </a:moveTo>
                <a:cubicBezTo>
                  <a:pt x="437197" y="218661"/>
                  <a:pt x="685013" y="437322"/>
                  <a:pt x="666460" y="644056"/>
                </a:cubicBezTo>
                <a:cubicBezTo>
                  <a:pt x="647907" y="850790"/>
                  <a:pt x="188057" y="1129086"/>
                  <a:pt x="78064" y="1240404"/>
                </a:cubicBezTo>
                <a:cubicBezTo>
                  <a:pt x="-31929" y="1351722"/>
                  <a:pt x="6502" y="1311966"/>
                  <a:pt x="6502" y="1311966"/>
                </a:cubicBezTo>
              </a:path>
            </a:pathLst>
          </a:custGeom>
          <a:noFill/>
          <a:ln w="571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42886" y="2433099"/>
            <a:ext cx="2317402" cy="1891075"/>
          </a:xfrm>
          <a:custGeom>
            <a:avLst/>
            <a:gdLst>
              <a:gd name="connsiteX0" fmla="*/ 262464 w 4277079"/>
              <a:gd name="connsiteY0" fmla="*/ 0 h 834887"/>
              <a:gd name="connsiteX1" fmla="*/ 397636 w 4277079"/>
              <a:gd name="connsiteY1" fmla="*/ 238539 h 834887"/>
              <a:gd name="connsiteX2" fmla="*/ 4039334 w 4277079"/>
              <a:gd name="connsiteY2" fmla="*/ 206734 h 834887"/>
              <a:gd name="connsiteX3" fmla="*/ 3935967 w 4277079"/>
              <a:gd name="connsiteY3" fmla="*/ 834887 h 834887"/>
            </a:gdLst>
            <a:ahLst/>
            <a:cxnLst>
              <a:cxn ang="0">
                <a:pos x="connsiteX0" y="connsiteY0"/>
              </a:cxn>
              <a:cxn ang="0">
                <a:pos x="connsiteX1" y="connsiteY1"/>
              </a:cxn>
              <a:cxn ang="0">
                <a:pos x="connsiteX2" y="connsiteY2"/>
              </a:cxn>
              <a:cxn ang="0">
                <a:pos x="connsiteX3" y="connsiteY3"/>
              </a:cxn>
            </a:cxnLst>
            <a:rect l="l" t="t" r="r" b="b"/>
            <a:pathLst>
              <a:path w="4277079" h="834887">
                <a:moveTo>
                  <a:pt x="262464" y="0"/>
                </a:moveTo>
                <a:cubicBezTo>
                  <a:pt x="15311" y="102041"/>
                  <a:pt x="-231842" y="204083"/>
                  <a:pt x="397636" y="238539"/>
                </a:cubicBezTo>
                <a:cubicBezTo>
                  <a:pt x="1027114" y="272995"/>
                  <a:pt x="3449612" y="107343"/>
                  <a:pt x="4039334" y="206734"/>
                </a:cubicBezTo>
                <a:cubicBezTo>
                  <a:pt x="4629056" y="306125"/>
                  <a:pt x="3935967" y="834887"/>
                  <a:pt x="3935967" y="834887"/>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812897" y="2234318"/>
            <a:ext cx="1533203" cy="1347642"/>
          </a:xfrm>
          <a:custGeom>
            <a:avLst/>
            <a:gdLst>
              <a:gd name="connsiteX0" fmla="*/ 0 w 654653"/>
              <a:gd name="connsiteY0" fmla="*/ 363279 h 363279"/>
              <a:gd name="connsiteX1" fmla="*/ 469127 w 654653"/>
              <a:gd name="connsiteY1" fmla="*/ 283766 h 363279"/>
              <a:gd name="connsiteX2" fmla="*/ 644056 w 654653"/>
              <a:gd name="connsiteY2" fmla="*/ 29324 h 363279"/>
              <a:gd name="connsiteX3" fmla="*/ 636105 w 654653"/>
              <a:gd name="connsiteY3" fmla="*/ 5470 h 363279"/>
            </a:gdLst>
            <a:ahLst/>
            <a:cxnLst>
              <a:cxn ang="0">
                <a:pos x="connsiteX0" y="connsiteY0"/>
              </a:cxn>
              <a:cxn ang="0">
                <a:pos x="connsiteX1" y="connsiteY1"/>
              </a:cxn>
              <a:cxn ang="0">
                <a:pos x="connsiteX2" y="connsiteY2"/>
              </a:cxn>
              <a:cxn ang="0">
                <a:pos x="connsiteX3" y="connsiteY3"/>
              </a:cxn>
            </a:cxnLst>
            <a:rect l="l" t="t" r="r" b="b"/>
            <a:pathLst>
              <a:path w="654653" h="363279">
                <a:moveTo>
                  <a:pt x="0" y="363279"/>
                </a:moveTo>
                <a:cubicBezTo>
                  <a:pt x="180892" y="351352"/>
                  <a:pt x="361784" y="339425"/>
                  <a:pt x="469127" y="283766"/>
                </a:cubicBezTo>
                <a:cubicBezTo>
                  <a:pt x="576470" y="228107"/>
                  <a:pt x="616226" y="75707"/>
                  <a:pt x="644056" y="29324"/>
                </a:cubicBezTo>
                <a:cubicBezTo>
                  <a:pt x="671886" y="-17059"/>
                  <a:pt x="636105" y="5470"/>
                  <a:pt x="636105" y="5470"/>
                </a:cubicBezTo>
              </a:path>
            </a:pathLst>
          </a:custGeom>
          <a:noFill/>
          <a:ln w="28575">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51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Inductive step</a:t>
                </a:r>
                <a:r>
                  <a:rPr lang="en-US" sz="2800" dirty="0"/>
                  <a:t>: from </a:t>
                </a:r>
                <a14:m>
                  <m:oMath xmlns:m="http://schemas.openxmlformats.org/officeDocument/2006/math">
                    <m:r>
                      <a:rPr lang="en-US" sz="2800" b="0" i="1" smtClean="0">
                        <a:latin typeface="Cambria Math" charset="0"/>
                      </a:rPr>
                      <m:t>𝑖</m:t>
                    </m:r>
                    <m:r>
                      <a:rPr lang="en-US" sz="2800" b="0" i="1" smtClean="0">
                        <a:latin typeface="Cambria Math" charset="0"/>
                      </a:rPr>
                      <m:t>=</m:t>
                    </m:r>
                    <m:r>
                      <a:rPr lang="en-US" sz="2800" b="0" i="1" smtClean="0">
                        <a:latin typeface="Cambria Math" charset="0"/>
                      </a:rPr>
                      <m:t>𝑘</m:t>
                    </m:r>
                  </m:oMath>
                </a14:m>
                <a:r>
                  <a:rPr lang="en-US" sz="2600" i="1" dirty="0">
                    <a:latin typeface="Cambria Math" charset="0"/>
                  </a:rPr>
                  <a:t> to </a:t>
                </a:r>
                <a:r>
                  <a:rPr lang="en-US" sz="2600" i="1" dirty="0" err="1">
                    <a:latin typeface="Cambria Math" charset="0"/>
                  </a:rPr>
                  <a:t>i</a:t>
                </a:r>
                <a:r>
                  <a:rPr lang="en-US" sz="2600" i="1" dirty="0">
                    <a:latin typeface="Cambria Math" charset="0"/>
                  </a:rPr>
                  <a:t> = k+1 </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𝛿</m:t>
                        </m:r>
                      </m:e>
                      <m:sub>
                        <m:r>
                          <a:rPr lang="en-US" sz="2200" i="1">
                            <a:latin typeface="Cambria Math" charset="0"/>
                          </a:rPr>
                          <m:t>𝑘</m:t>
                        </m:r>
                      </m:sub>
                    </m:sSub>
                    <m:d>
                      <m:dPr>
                        <m:ctrlPr>
                          <a:rPr lang="en-US" sz="2200" i="1">
                            <a:latin typeface="Cambria Math" panose="02040503050406030204" pitchFamily="18" charset="0"/>
                          </a:rPr>
                        </m:ctrlPr>
                      </m:dPr>
                      <m:e>
                        <m:r>
                          <a:rPr lang="en-US" sz="2200" i="1">
                            <a:latin typeface="Cambria Math" charset="0"/>
                          </a:rPr>
                          <m:t>𝑞</m:t>
                        </m:r>
                      </m:e>
                    </m:d>
                    <m:r>
                      <m:rPr>
                        <m:nor/>
                      </m:rPr>
                      <a:rPr lang="en-US" sz="2200" dirty="0"/>
                      <m:t>=</m:t>
                    </m:r>
                    <m:func>
                      <m:funcPr>
                        <m:ctrlPr>
                          <a:rPr lang="en-US" sz="2200" i="1" dirty="0">
                            <a:latin typeface="Cambria Math" panose="02040503050406030204" pitchFamily="18" charset="0"/>
                          </a:rPr>
                        </m:ctrlPr>
                      </m:funcPr>
                      <m:fName>
                        <m:limLow>
                          <m:limLowPr>
                            <m:ctrlPr>
                              <a:rPr lang="en-US" sz="2200" i="1" dirty="0">
                                <a:latin typeface="Cambria Math" panose="02040503050406030204" pitchFamily="18" charset="0"/>
                              </a:rPr>
                            </m:ctrlPr>
                          </m:limLowPr>
                          <m:e>
                            <m:r>
                              <m:rPr>
                                <m:sty m:val="p"/>
                              </m:rPr>
                              <a:rPr lang="en-US" sz="2200" dirty="0">
                                <a:latin typeface="Cambria Math" charset="0"/>
                              </a:rPr>
                              <m:t>max</m:t>
                            </m:r>
                          </m:e>
                          <m:lim>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panose="02040503050406030204" pitchFamily="18"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panose="02040503050406030204" pitchFamily="18" charset="0"/>
                              </a:rPr>
                            </m:ctrlPr>
                          </m:dPr>
                          <m:e>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e>
                    </m:func>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oMath>
                </a14:m>
                <a:br>
                  <a:rPr lang="en-US" sz="2200" dirty="0"/>
                </a:br>
                <a14:m>
                  <m:oMath xmlns:m="http://schemas.openxmlformats.org/officeDocument/2006/math">
                    <m:r>
                      <m:rPr>
                        <m:nor/>
                      </m:rPr>
                      <a:rPr lang="en-US" sz="2200" dirty="0"/>
                      <m:t>=</m:t>
                    </m:r>
                    <m:func>
                      <m:funcPr>
                        <m:ctrlPr>
                          <a:rPr lang="en-US" sz="2200" i="1" dirty="0">
                            <a:latin typeface="Cambria Math" panose="02040503050406030204" pitchFamily="18" charset="0"/>
                          </a:rPr>
                        </m:ctrlPr>
                      </m:funcPr>
                      <m:fName>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𝑤</m:t>
                                    </m:r>
                                  </m:e>
                                  <m:sub>
                                    <m:r>
                                      <a:rPr lang="en-US" sz="2200" i="1" dirty="0">
                                        <a:latin typeface="Cambria Math" charset="0"/>
                                      </a:rPr>
                                      <m:t>𝑘</m:t>
                                    </m:r>
                                  </m:sub>
                                </m:sSub>
                                <m:r>
                                  <a:rPr lang="en-US" sz="2200" i="1" dirty="0">
                                    <a:latin typeface="Cambria Math" charset="0"/>
                                  </a:rPr>
                                  <m:t>∣</m:t>
                                </m:r>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e>
                        </m:d>
                        <m:r>
                          <a:rPr lang="en-US" sz="2200" b="0" i="0" dirty="0" smtClean="0">
                            <a:latin typeface="Cambria Math" charset="0"/>
                          </a:rPr>
                          <m:t> </m:t>
                        </m:r>
                      </m:fName>
                      <m:e>
                        <m:func>
                          <m:funcPr>
                            <m:ctrlPr>
                              <a:rPr lang="en-US" sz="2200" i="1" dirty="0">
                                <a:latin typeface="Cambria Math" panose="02040503050406030204" pitchFamily="18" charset="0"/>
                              </a:rPr>
                            </m:ctrlPr>
                          </m:funcPr>
                          <m:fName>
                            <m:limLow>
                              <m:limLowPr>
                                <m:ctrlPr>
                                  <a:rPr lang="en-US" sz="2200" i="1" dirty="0">
                                    <a:latin typeface="Cambria Math" panose="02040503050406030204" pitchFamily="18" charset="0"/>
                                  </a:rPr>
                                </m:ctrlPr>
                              </m:limLowPr>
                              <m:e>
                                <m:r>
                                  <m:rPr>
                                    <m:sty m:val="p"/>
                                  </m:rPr>
                                  <a:rPr lang="en-US" sz="2200" dirty="0">
                                    <a:latin typeface="Cambria Math" charset="0"/>
                                  </a:rPr>
                                  <m:t>max</m:t>
                                </m:r>
                              </m:e>
                              <m:lim>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lim>
                            </m:limLow>
                          </m:fName>
                          <m:e>
                            <m:sSub>
                              <m:sSubPr>
                                <m:ctrlPr>
                                  <a:rPr lang="en-US" sz="2200" i="1" dirty="0">
                                    <a:latin typeface="Cambria Math" panose="02040503050406030204" pitchFamily="18" charset="0"/>
                                  </a:rPr>
                                </m:ctrlPr>
                              </m:sSubPr>
                              <m:e>
                                <m:r>
                                  <a:rPr lang="en-US" sz="2200" i="1" dirty="0">
                                    <a:latin typeface="Cambria Math" charset="0"/>
                                  </a:rPr>
                                  <m:t>𝛿</m:t>
                                </m:r>
                              </m:e>
                              <m:sub>
                                <m:r>
                                  <a:rPr lang="en-US" sz="2200" i="1" dirty="0">
                                    <a:latin typeface="Cambria Math" charset="0"/>
                                  </a:rPr>
                                  <m:t>𝑘</m:t>
                                </m:r>
                                <m:r>
                                  <a:rPr lang="en-US" sz="2200" i="1" dirty="0">
                                    <a:latin typeface="Cambria Math" charset="0"/>
                                  </a:rPr>
                                  <m:t>−1</m:t>
                                </m:r>
                              </m:sub>
                            </m:sSub>
                            <m:d>
                              <m:dPr>
                                <m:ctrlPr>
                                  <a:rPr lang="en-US" sz="2200" i="1" dirty="0">
                                    <a:latin typeface="Cambria Math" panose="02040503050406030204" pitchFamily="18" charset="0"/>
                                  </a:rPr>
                                </m:ctrlPr>
                              </m:dPr>
                              <m:e>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e>
                        </m:func>
                      </m:e>
                    </m:func>
                    <m:r>
                      <a:rPr lang="en-US" sz="2200" i="1" dirty="0">
                        <a:latin typeface="Cambria Math" charset="0"/>
                      </a:rPr>
                      <m:t>𝑃</m:t>
                    </m:r>
                    <m:d>
                      <m:dPr>
                        <m:ctrlPr>
                          <a:rPr lang="en-US" sz="2200" i="1" dirty="0">
                            <a:latin typeface="Cambria Math" panose="02040503050406030204" pitchFamily="18" charset="0"/>
                          </a:rPr>
                        </m:ctrlPr>
                      </m:dPr>
                      <m:e>
                        <m:sSub>
                          <m:sSubPr>
                            <m:ctrlPr>
                              <a:rPr lang="en-US" sz="2200" i="1" dirty="0">
                                <a:latin typeface="Cambria Math" panose="02040503050406030204" pitchFamily="18" charset="0"/>
                              </a:rPr>
                            </m:ctrlPr>
                          </m:sSubPr>
                          <m:e>
                            <m:sSub>
                              <m:sSubPr>
                                <m:ctrlPr>
                                  <a:rPr lang="en-US" sz="2200" i="1" dirty="0">
                                    <a:latin typeface="Cambria Math" panose="02040503050406030204" pitchFamily="18" charset="0"/>
                                  </a:rPr>
                                </m:ctrlPr>
                              </m:sSubPr>
                              <m:e>
                                <m:r>
                                  <a:rPr lang="en-US" sz="2200" i="1" dirty="0">
                                    <a:latin typeface="Cambria Math" charset="0"/>
                                  </a:rPr>
                                  <m:t>𝑡</m:t>
                                </m:r>
                              </m:e>
                              <m:sub>
                                <m:r>
                                  <a:rPr lang="en-US" sz="2200" i="1" dirty="0">
                                    <a:latin typeface="Cambria Math" charset="0"/>
                                  </a:rPr>
                                  <m:t>𝑘</m:t>
                                </m:r>
                              </m:sub>
                            </m:sSub>
                            <m:r>
                              <a:rPr lang="en-US" sz="2200" i="1" dirty="0">
                                <a:latin typeface="Cambria Math" charset="0"/>
                              </a:rPr>
                              <m:t>=</m:t>
                            </m:r>
                            <m:r>
                              <a:rPr lang="en-US" sz="2200" i="1" dirty="0">
                                <a:latin typeface="Cambria Math" charset="0"/>
                              </a:rPr>
                              <m:t>𝑞</m:t>
                            </m:r>
                            <m:r>
                              <a:rPr lang="en-US" sz="2200" i="1" dirty="0">
                                <a:latin typeface="Cambria Math" charset="0"/>
                              </a:rPr>
                              <m:t>∣</m:t>
                            </m:r>
                            <m:r>
                              <a:rPr lang="en-US" sz="2200" i="1" dirty="0">
                                <a:latin typeface="Cambria Math" charset="0"/>
                              </a:rPr>
                              <m:t>𝑡</m:t>
                            </m:r>
                          </m:e>
                          <m:sub>
                            <m:r>
                              <a:rPr lang="en-US" sz="2200" i="1" dirty="0">
                                <a:latin typeface="Cambria Math" charset="0"/>
                              </a:rPr>
                              <m:t>𝑘</m:t>
                            </m:r>
                            <m:r>
                              <a:rPr lang="en-US" sz="2200" i="1" dirty="0">
                                <a:latin typeface="Cambria Math" charset="0"/>
                              </a:rPr>
                              <m:t>−1</m:t>
                            </m:r>
                          </m:sub>
                        </m:sSub>
                        <m:r>
                          <a:rPr lang="en-US" sz="2200" i="1" dirty="0">
                            <a:latin typeface="Cambria Math" charset="0"/>
                          </a:rPr>
                          <m:t>=</m:t>
                        </m:r>
                        <m:sSup>
                          <m:sSupPr>
                            <m:ctrlPr>
                              <a:rPr lang="en-US" sz="2200" i="1" dirty="0">
                                <a:latin typeface="Cambria Math" panose="02040503050406030204" pitchFamily="18" charset="0"/>
                              </a:rPr>
                            </m:ctrlPr>
                          </m:sSupPr>
                          <m:e>
                            <m:r>
                              <a:rPr lang="en-US" sz="2200" i="1" dirty="0">
                                <a:latin typeface="Cambria Math" charset="0"/>
                              </a:rPr>
                              <m:t>𝑞</m:t>
                            </m:r>
                          </m:e>
                          <m:sup>
                            <m:r>
                              <a:rPr lang="en-US" sz="2200" i="1" dirty="0">
                                <a:latin typeface="Cambria Math" charset="0"/>
                              </a:rPr>
                              <m:t>′</m:t>
                            </m:r>
                          </m:sup>
                        </m:sSup>
                      </m:e>
                    </m:d>
                  </m:oMath>
                </a14:m>
                <a:endParaRPr lang="en-US" sz="2200" dirty="0"/>
              </a:p>
              <a:p>
                <a:pPr marL="0" indent="0">
                  <a:buNone/>
                </a:pPr>
                <a:r>
                  <a:rPr lang="en-US" sz="2200" dirty="0"/>
                  <a:t> </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42</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56031" y="3444527"/>
            <a:ext cx="5570744" cy="2822130"/>
          </a:xfrm>
          <a:custGeom>
            <a:avLst/>
            <a:gdLst>
              <a:gd name="connsiteX0" fmla="*/ 4040736 w 5570744"/>
              <a:gd name="connsiteY0" fmla="*/ 2633581 h 2822130"/>
              <a:gd name="connsiteX1" fmla="*/ 5567387 w 5570744"/>
              <a:gd name="connsiteY1" fmla="*/ 327703 h 2822130"/>
              <a:gd name="connsiteX2" fmla="*/ 4350837 w 5570744"/>
              <a:gd name="connsiteY2" fmla="*/ 73261 h 2822130"/>
              <a:gd name="connsiteX3" fmla="*/ 1265731 w 5570744"/>
              <a:gd name="connsiteY3" fmla="*/ 136872 h 2822130"/>
              <a:gd name="connsiteX4" fmla="*/ 1474 w 5570744"/>
              <a:gd name="connsiteY4" fmla="*/ 1528350 h 2822130"/>
              <a:gd name="connsiteX5" fmla="*/ 1472465 w 5570744"/>
              <a:gd name="connsiteY5" fmla="*/ 2562019 h 2822130"/>
              <a:gd name="connsiteX6" fmla="*/ 4040736 w 5570744"/>
              <a:gd name="connsiteY6" fmla="*/ 2633581 h 28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0744" h="2822130">
                <a:moveTo>
                  <a:pt x="4040736" y="2633581"/>
                </a:moveTo>
                <a:cubicBezTo>
                  <a:pt x="4723223" y="2261195"/>
                  <a:pt x="5515704" y="754423"/>
                  <a:pt x="5567387" y="327703"/>
                </a:cubicBezTo>
                <a:cubicBezTo>
                  <a:pt x="5619070" y="-99017"/>
                  <a:pt x="5067780" y="105066"/>
                  <a:pt x="4350837" y="73261"/>
                </a:cubicBezTo>
                <a:cubicBezTo>
                  <a:pt x="3633894" y="41456"/>
                  <a:pt x="1990625" y="-105643"/>
                  <a:pt x="1265731" y="136872"/>
                </a:cubicBezTo>
                <a:cubicBezTo>
                  <a:pt x="540837" y="379387"/>
                  <a:pt x="-32982" y="1124159"/>
                  <a:pt x="1474" y="1528350"/>
                </a:cubicBezTo>
                <a:cubicBezTo>
                  <a:pt x="35930" y="1932541"/>
                  <a:pt x="797929" y="2381790"/>
                  <a:pt x="1472465" y="2562019"/>
                </a:cubicBezTo>
                <a:cubicBezTo>
                  <a:pt x="2147001" y="2742248"/>
                  <a:pt x="3358249" y="3005967"/>
                  <a:pt x="4040736" y="2633581"/>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Viterbi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solidFill>
                      <a:srgbClr val="3C58AD"/>
                    </a:solidFill>
                  </a:rPr>
                  <a:t>Base step</a:t>
                </a:r>
                <a:r>
                  <a:rPr lang="en-US" sz="2800" dirty="0"/>
                  <a:t>: </a:t>
                </a:r>
                <a:r>
                  <a:rPr lang="en-US" sz="2800" dirty="0" err="1"/>
                  <a:t>i</a:t>
                </a:r>
                <a:r>
                  <a:rPr lang="en-US" sz="2800" dirty="0"/>
                  <a:t>=0 </a:t>
                </a:r>
                <a:endParaRPr lang="en-US" sz="2200" dirty="0"/>
              </a:p>
              <a:p>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𝛿</m:t>
                        </m:r>
                      </m:e>
                      <m:sub>
                        <m:r>
                          <a:rPr lang="en-US" sz="2200" i="1">
                            <a:latin typeface="Cambria Math" charset="0"/>
                          </a:rPr>
                          <m:t>1</m:t>
                        </m:r>
                      </m:sub>
                    </m:sSub>
                    <m:d>
                      <m:dPr>
                        <m:ctrlPr>
                          <a:rPr lang="en-US" sz="2200" i="1">
                            <a:latin typeface="Cambria Math" panose="02040503050406030204" pitchFamily="18" charset="0"/>
                          </a:rPr>
                        </m:ctrlPr>
                      </m:dPr>
                      <m:e>
                        <m:r>
                          <a:rPr lang="en-US" sz="2200" b="0" i="1" smtClean="0">
                            <a:latin typeface="Cambria Math" charset="0"/>
                          </a:rPr>
                          <m:t>𝑞</m:t>
                        </m:r>
                      </m:e>
                    </m:d>
                    <m:r>
                      <a:rPr lang="en-US" sz="2200" b="0" i="1" smtClean="0">
                        <a:latin typeface="Cambria Math" charset="0"/>
                      </a:rPr>
                      <m:t>=</m:t>
                    </m:r>
                    <m:r>
                      <a:rPr lang="en-US" sz="2200" b="0" i="1" smtClean="0">
                        <a:latin typeface="Cambria Math" charset="0"/>
                      </a:rPr>
                      <m:t>𝑃</m:t>
                    </m:r>
                    <m:d>
                      <m:dPr>
                        <m:sepChr m:val="∣"/>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charset="0"/>
                              </a:rPr>
                              <m:t>𝑤</m:t>
                            </m:r>
                          </m:e>
                          <m:sub>
                            <m:r>
                              <a:rPr lang="en-US" sz="2200" b="0" i="1" smtClean="0">
                                <a:latin typeface="Cambria Math" charset="0"/>
                              </a:rPr>
                              <m:t>1</m:t>
                            </m:r>
                          </m:sub>
                        </m:sSub>
                      </m:e>
                      <m:e>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e>
                    </m:d>
                    <m:r>
                      <a:rPr lang="en-US" sz="2200" b="0" i="1" smtClean="0">
                        <a:latin typeface="Cambria Math" charset="0"/>
                      </a:rPr>
                      <m:t>𝑃</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1</m:t>
                        </m:r>
                      </m:sub>
                    </m:sSub>
                    <m:r>
                      <a:rPr lang="en-US" sz="2200" b="0" i="1" smtClean="0">
                        <a:latin typeface="Cambria Math" charset="0"/>
                      </a:rPr>
                      <m:t>=</m:t>
                    </m:r>
                    <m:r>
                      <a:rPr lang="en-US" sz="2200" b="0" i="1" smtClean="0">
                        <a:latin typeface="Cambria Math" charset="0"/>
                      </a:rPr>
                      <m:t>𝑞</m:t>
                    </m:r>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𝑡</m:t>
                        </m:r>
                      </m:e>
                      <m:sub>
                        <m:r>
                          <a:rPr lang="en-US" sz="2200" b="0" i="1" smtClean="0">
                            <a:latin typeface="Cambria Math" charset="0"/>
                          </a:rPr>
                          <m:t>0</m:t>
                        </m:r>
                      </m:sub>
                    </m:sSub>
                    <m:r>
                      <a:rPr lang="en-US" sz="2200" b="0" i="1" smtClean="0">
                        <a:latin typeface="Cambria Math" charset="0"/>
                      </a:rPr>
                      <m:t>)</m:t>
                    </m:r>
                  </m:oMath>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14" t="-111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43</a:t>
            </a:fld>
            <a:endParaRPr lang="en-US" dirty="0"/>
          </a:p>
        </p:txBody>
      </p:sp>
      <p:pic>
        <p:nvPicPr>
          <p:cNvPr id="8" name="Picture 7"/>
          <p:cNvPicPr>
            <a:picLocks noChangeAspect="1"/>
          </p:cNvPicPr>
          <p:nvPr/>
        </p:nvPicPr>
        <p:blipFill>
          <a:blip r:embed="rId3"/>
          <a:stretch>
            <a:fillRect/>
          </a:stretch>
        </p:blipFill>
        <p:spPr>
          <a:xfrm>
            <a:off x="1116570" y="3488937"/>
            <a:ext cx="6706649" cy="3571073"/>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536962" y="6346727"/>
                <a:ext cx="5558766" cy="369332"/>
              </a:xfrm>
              <a:prstGeom prst="rect">
                <a:avLst/>
              </a:prstGeom>
              <a:solidFill>
                <a:schemeClr val="bg1"/>
              </a:solidFill>
            </p:spPr>
            <p:txBody>
              <a:bodyPr wrap="none" rtlCol="0">
                <a:spAutoFit/>
              </a:bodyPr>
              <a:lstStyle/>
              <a:p>
                <a:r>
                  <a:rPr lang="en-US" b="0" dirty="0"/>
                  <a:t>                                                         </a:t>
                </a:r>
                <a14:m>
                  <m:oMath xmlns:m="http://schemas.openxmlformats.org/officeDocument/2006/math">
                    <m:r>
                      <a:rPr lang="en-US" b="0" i="1" smtClean="0">
                        <a:latin typeface="Cambria Math" charset="0"/>
                      </a:rPr>
                      <m:t>𝑖</m:t>
                    </m:r>
                    <m:r>
                      <a:rPr lang="en-US" b="0" i="1" smtClean="0">
                        <a:latin typeface="Cambria Math" charset="0"/>
                      </a:rPr>
                      <m:t>=</m:t>
                    </m:r>
                    <m:r>
                      <a:rPr lang="en-US" b="0" i="1" smtClean="0">
                        <a:latin typeface="Cambria Math" charset="0"/>
                      </a:rPr>
                      <m:t>𝑘</m:t>
                    </m:r>
                    <m:r>
                      <a:rPr lang="en-US" b="0" i="1" smtClean="0">
                        <a:latin typeface="Cambria Math" charset="0"/>
                      </a:rPr>
                      <m:t>−1                  </m:t>
                    </m:r>
                    <m:r>
                      <a:rPr lang="en-US" b="0" i="1" smtClean="0">
                        <a:latin typeface="Cambria Math" charset="0"/>
                      </a:rPr>
                      <m:t>𝑖</m:t>
                    </m:r>
                    <m:r>
                      <a:rPr lang="en-US" b="0" i="1" smtClean="0">
                        <a:latin typeface="Cambria Math" charset="0"/>
                      </a:rPr>
                      <m:t>=</m:t>
                    </m:r>
                    <m:r>
                      <a:rPr lang="en-US" b="0" i="1" smtClean="0">
                        <a:latin typeface="Cambria Math" charset="0"/>
                      </a:rPr>
                      <m:t>𝑘</m:t>
                    </m:r>
                  </m:oMath>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36962" y="6346727"/>
                <a:ext cx="5558766" cy="369332"/>
              </a:xfrm>
              <a:prstGeom prst="rect">
                <a:avLst/>
              </a:prstGeom>
              <a:blipFill rotWithShape="0">
                <a:blip r:embed="rId4"/>
                <a:stretch>
                  <a:fillRect t="-96721" b="-119672"/>
                </a:stretch>
              </a:blipFill>
            </p:spPr>
            <p:txBody>
              <a:bodyPr/>
              <a:lstStyle/>
              <a:p>
                <a:r>
                  <a:rPr lang="en-US">
                    <a:noFill/>
                  </a:rPr>
                  <a:t> </a:t>
                </a:r>
              </a:p>
            </p:txBody>
          </p:sp>
        </mc:Fallback>
      </mc:AlternateContent>
      <p:sp>
        <p:nvSpPr>
          <p:cNvPr id="32" name="Oval 31"/>
          <p:cNvSpPr/>
          <p:nvPr/>
        </p:nvSpPr>
        <p:spPr>
          <a:xfrm>
            <a:off x="2720695"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3" name="Oval 32"/>
          <p:cNvSpPr/>
          <p:nvPr/>
        </p:nvSpPr>
        <p:spPr>
          <a:xfrm>
            <a:off x="2720694"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4" name="Oval 33"/>
          <p:cNvSpPr/>
          <p:nvPr/>
        </p:nvSpPr>
        <p:spPr>
          <a:xfrm>
            <a:off x="2720694"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Oval 34"/>
          <p:cNvSpPr/>
          <p:nvPr/>
        </p:nvSpPr>
        <p:spPr>
          <a:xfrm>
            <a:off x="4242886" y="3769299"/>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6" name="Oval 35"/>
          <p:cNvSpPr/>
          <p:nvPr/>
        </p:nvSpPr>
        <p:spPr>
          <a:xfrm>
            <a:off x="4242885" y="4669684"/>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37" name="Oval 36"/>
          <p:cNvSpPr/>
          <p:nvPr/>
        </p:nvSpPr>
        <p:spPr>
          <a:xfrm>
            <a:off x="4242885" y="5553706"/>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8" name="Oval 37"/>
          <p:cNvSpPr/>
          <p:nvPr/>
        </p:nvSpPr>
        <p:spPr>
          <a:xfrm>
            <a:off x="5668866"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39" name="Oval 38"/>
          <p:cNvSpPr/>
          <p:nvPr/>
        </p:nvSpPr>
        <p:spPr>
          <a:xfrm>
            <a:off x="5668865"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0" name="Oval 39"/>
          <p:cNvSpPr/>
          <p:nvPr/>
        </p:nvSpPr>
        <p:spPr>
          <a:xfrm>
            <a:off x="5668865"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1" name="Oval 40"/>
          <p:cNvSpPr/>
          <p:nvPr/>
        </p:nvSpPr>
        <p:spPr>
          <a:xfrm>
            <a:off x="7067319" y="3761348"/>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42" name="Oval 41"/>
          <p:cNvSpPr/>
          <p:nvPr/>
        </p:nvSpPr>
        <p:spPr>
          <a:xfrm>
            <a:off x="7067318" y="4661733"/>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43" name="Oval 42"/>
          <p:cNvSpPr/>
          <p:nvPr/>
        </p:nvSpPr>
        <p:spPr>
          <a:xfrm>
            <a:off x="7067318" y="5545755"/>
            <a:ext cx="380314" cy="3590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mc:AlternateContent xmlns:mc="http://schemas.openxmlformats.org/markup-compatibility/2006" xmlns:a14="http://schemas.microsoft.com/office/drawing/2010/main">
        <mc:Choice Requires="a14">
          <p:sp>
            <p:nvSpPr>
              <p:cNvPr id="30" name="TextBox 29"/>
              <p:cNvSpPr txBox="1"/>
              <p:nvPr/>
            </p:nvSpPr>
            <p:spPr>
              <a:xfrm>
                <a:off x="7823219" y="4677400"/>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7823219" y="4677400"/>
                <a:ext cx="250068" cy="276999"/>
              </a:xfrm>
              <a:prstGeom prst="rect">
                <a:avLst/>
              </a:prstGeom>
              <a:blipFill rotWithShape="0">
                <a:blip r:embed="rId5"/>
                <a:stretch>
                  <a:fillRect l="-7317" r="-7317"/>
                </a:stretch>
              </a:blipFill>
            </p:spPr>
            <p:txBody>
              <a:bodyPr/>
              <a:lstStyle/>
              <a:p>
                <a:r>
                  <a:rPr lang="en-US">
                    <a:noFill/>
                  </a:rPr>
                  <a:t> </a:t>
                </a:r>
              </a:p>
            </p:txBody>
          </p:sp>
        </mc:Fallback>
      </mc:AlternateContent>
      <p:sp>
        <p:nvSpPr>
          <p:cNvPr id="20" name="TextBox 19"/>
          <p:cNvSpPr txBox="1"/>
          <p:nvPr/>
        </p:nvSpPr>
        <p:spPr>
          <a:xfrm>
            <a:off x="-1812897" y="-1049572"/>
            <a:ext cx="184731" cy="369332"/>
          </a:xfrm>
          <a:prstGeom prst="rect">
            <a:avLst/>
          </a:prstGeom>
          <a:noFill/>
        </p:spPr>
        <p:txBody>
          <a:bodyPr wrap="none" rtlCol="0">
            <a:spAutoFit/>
          </a:bodyPr>
          <a:lstStyle/>
          <a:p>
            <a:endParaRPr lang="en-US" dirty="0"/>
          </a:p>
        </p:txBody>
      </p:sp>
      <p:cxnSp>
        <p:nvCxnSpPr>
          <p:cNvPr id="77" name="Straight Arrow Connector 76"/>
          <p:cNvCxnSpPr/>
          <p:nvPr/>
        </p:nvCxnSpPr>
        <p:spPr>
          <a:xfrm flipV="1">
            <a:off x="6065081" y="3940855"/>
            <a:ext cx="1018140" cy="321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49178" y="4043338"/>
            <a:ext cx="1069520" cy="6803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6007662" y="4080607"/>
            <a:ext cx="1157165" cy="14722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092936" y="5725262"/>
            <a:ext cx="998235" cy="290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001501" y="4112411"/>
            <a:ext cx="1145366" cy="147796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6043209" y="4960895"/>
            <a:ext cx="1087756" cy="68514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35258" y="4035387"/>
            <a:ext cx="1024109" cy="6803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92936" y="4837762"/>
            <a:ext cx="858541" cy="1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055340" y="4989786"/>
            <a:ext cx="968221" cy="632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735516" y="3165771"/>
                <a:ext cx="1772729" cy="646331"/>
              </a:xfrm>
              <a:prstGeom prst="rect">
                <a:avLst/>
              </a:prstGeom>
              <a:solidFill>
                <a:schemeClr val="accent1">
                  <a:lumMod val="20000"/>
                  <a:lumOff val="80000"/>
                </a:schemeClr>
              </a:solidFill>
              <a:ln>
                <a:solidFill>
                  <a:schemeClr val="accent1">
                    <a:lumMod val="75000"/>
                  </a:schemeClr>
                </a:solidFill>
              </a:ln>
            </p:spPr>
            <p:txBody>
              <a:bodyPr wrap="none" rtlCol="0">
                <a:spAutoFit/>
              </a:bodyPr>
              <a:lstStyle/>
              <a:p>
                <a:r>
                  <a:rPr lang="en-US" dirty="0"/>
                  <a:t>initial probability</a:t>
                </a:r>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1</m:t>
                          </m:r>
                        </m:sub>
                      </m:sSub>
                      <m:r>
                        <a:rPr lang="en-US" b="0" i="1" smtClean="0">
                          <a:latin typeface="Cambria Math" charset="0"/>
                        </a:rPr>
                        <m:t>=</m:t>
                      </m:r>
                      <m:r>
                        <a:rPr lang="en-US" b="0" i="1" smtClean="0">
                          <a:latin typeface="Cambria Math" charset="0"/>
                        </a:rPr>
                        <m:t>𝑞</m:t>
                      </m:r>
                      <m:r>
                        <a:rPr lang="en-US" b="0" i="1" smtClean="0">
                          <a:latin typeface="Cambria Math" charset="0"/>
                        </a:rPr>
                        <m:t>)</m:t>
                      </m:r>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735516" y="3165771"/>
                <a:ext cx="1772729" cy="646331"/>
              </a:xfrm>
              <a:prstGeom prst="rect">
                <a:avLst/>
              </a:prstGeom>
              <a:blipFill rotWithShape="0">
                <a:blip r:embed="rId6"/>
                <a:stretch>
                  <a:fillRect l="-2740" t="-3704" r="-2397" b="-6481"/>
                </a:stretch>
              </a:blipFill>
              <a:ln>
                <a:solidFill>
                  <a:schemeClr val="accent1">
                    <a:lumMod val="75000"/>
                  </a:schemeClr>
                </a:solidFill>
              </a:ln>
            </p:spPr>
            <p:txBody>
              <a:bodyPr/>
              <a:lstStyle/>
              <a:p>
                <a:r>
                  <a:rPr lang="en-US">
                    <a:noFill/>
                  </a:rPr>
                  <a:t> </a:t>
                </a:r>
              </a:p>
            </p:txBody>
          </p:sp>
        </mc:Fallback>
      </mc:AlternateContent>
      <p:cxnSp>
        <p:nvCxnSpPr>
          <p:cNvPr id="45" name="Straight Arrow Connector 44"/>
          <p:cNvCxnSpPr/>
          <p:nvPr/>
        </p:nvCxnSpPr>
        <p:spPr>
          <a:xfrm flipH="1">
            <a:off x="2130950" y="2360108"/>
            <a:ext cx="2338944" cy="1944803"/>
          </a:xfrm>
          <a:prstGeom prst="straightConnector1">
            <a:avLst/>
          </a:prstGeom>
          <a:ln>
            <a:solidFill>
              <a:schemeClr val="accent1">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3640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an array</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44</a:t>
            </a:fld>
            <a:endParaRPr lang="en-US" dirty="0"/>
          </a:p>
        </p:txBody>
      </p:sp>
      <p:pic>
        <p:nvPicPr>
          <p:cNvPr id="6" name="Picture 5"/>
          <p:cNvPicPr>
            <a:picLocks noChangeAspect="1"/>
          </p:cNvPicPr>
          <p:nvPr/>
        </p:nvPicPr>
        <p:blipFill>
          <a:blip r:embed="rId2"/>
          <a:stretch>
            <a:fillRect/>
          </a:stretch>
        </p:blipFill>
        <p:spPr>
          <a:xfrm>
            <a:off x="1725434" y="1217775"/>
            <a:ext cx="5327374" cy="25957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83812" y="4198490"/>
                <a:ext cx="7187417" cy="1015663"/>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a:solidFill>
                      <a:srgbClr val="3C58AD"/>
                    </a:solidFill>
                  </a:rPr>
                  <a:t>Initial:</a:t>
                </a:r>
              </a:p>
              <a:p>
                <a:r>
                  <a:rPr lang="en-US" sz="3000" dirty="0"/>
                  <a:t>Trellis[1][q] </a:t>
                </a:r>
                <a14:m>
                  <m:oMath xmlns:m="http://schemas.openxmlformats.org/officeDocument/2006/math">
                    <m:r>
                      <a:rPr lang="en-US" sz="3000" i="1">
                        <a:latin typeface="Cambria Math" charset="0"/>
                      </a:rPr>
                      <m:t>=</m:t>
                    </m:r>
                    <m:r>
                      <a:rPr lang="en-US" sz="3000" i="1">
                        <a:latin typeface="Cambria Math" charset="0"/>
                      </a:rPr>
                      <m:t>𝑃</m:t>
                    </m:r>
                    <m:d>
                      <m:dPr>
                        <m:sepChr m:val="∣"/>
                        <m:ctrlPr>
                          <a:rPr lang="en-US" sz="3000" i="1">
                            <a:latin typeface="Cambria Math" panose="02040503050406030204" pitchFamily="18" charset="0"/>
                          </a:rPr>
                        </m:ctrlPr>
                      </m:dPr>
                      <m:e>
                        <m:sSub>
                          <m:sSubPr>
                            <m:ctrlPr>
                              <a:rPr lang="en-US" sz="3000" i="1">
                                <a:latin typeface="Cambria Math" panose="02040503050406030204" pitchFamily="18" charset="0"/>
                              </a:rPr>
                            </m:ctrlPr>
                          </m:sSubPr>
                          <m:e>
                            <m:r>
                              <a:rPr lang="en-US" sz="3000" i="1">
                                <a:latin typeface="Cambria Math" charset="0"/>
                              </a:rPr>
                              <m:t>𝑤</m:t>
                            </m:r>
                          </m:e>
                          <m:sub>
                            <m:r>
                              <a:rPr lang="en-US" sz="3000" i="1">
                                <a:latin typeface="Cambria Math" charset="0"/>
                              </a:rPr>
                              <m:t>1</m:t>
                            </m:r>
                          </m:sub>
                        </m:sSub>
                      </m:e>
                      <m:e>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e>
                    </m:d>
                    <m:r>
                      <a:rPr lang="en-US" sz="3000" i="1">
                        <a:latin typeface="Cambria Math" charset="0"/>
                      </a:rPr>
                      <m:t>𝑃</m:t>
                    </m:r>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1</m:t>
                        </m:r>
                      </m:sub>
                    </m:sSub>
                    <m:r>
                      <a:rPr lang="en-US" sz="3000" i="1">
                        <a:latin typeface="Cambria Math" charset="0"/>
                      </a:rPr>
                      <m:t>=</m:t>
                    </m:r>
                    <m:r>
                      <a:rPr lang="en-US" sz="3000" i="1">
                        <a:latin typeface="Cambria Math" charset="0"/>
                      </a:rPr>
                      <m:t>𝑞</m:t>
                    </m:r>
                    <m:r>
                      <a:rPr lang="en-US" sz="3000" i="1">
                        <a:latin typeface="Cambria Math" charset="0"/>
                      </a:rPr>
                      <m:t>∣</m:t>
                    </m:r>
                    <m:sSub>
                      <m:sSubPr>
                        <m:ctrlPr>
                          <a:rPr lang="en-US" sz="3000" i="1">
                            <a:latin typeface="Cambria Math" panose="02040503050406030204" pitchFamily="18" charset="0"/>
                          </a:rPr>
                        </m:ctrlPr>
                      </m:sSubPr>
                      <m:e>
                        <m:r>
                          <a:rPr lang="en-US" sz="3000" i="1">
                            <a:latin typeface="Cambria Math" charset="0"/>
                          </a:rPr>
                          <m:t>𝑡</m:t>
                        </m:r>
                      </m:e>
                      <m:sub>
                        <m:r>
                          <a:rPr lang="en-US" sz="3000" i="1">
                            <a:latin typeface="Cambria Math" charset="0"/>
                          </a:rPr>
                          <m:t>0</m:t>
                        </m:r>
                      </m:sub>
                    </m:sSub>
                    <m:r>
                      <a:rPr lang="en-US" sz="3000" i="1">
                        <a:latin typeface="Cambria Math" charset="0"/>
                      </a:rPr>
                      <m:t>)</m:t>
                    </m:r>
                  </m:oMath>
                </a14:m>
                <a:endParaRPr lang="en-US" sz="3000" dirty="0"/>
              </a:p>
            </p:txBody>
          </p:sp>
        </mc:Choice>
        <mc:Fallback xmlns="">
          <p:sp>
            <p:nvSpPr>
              <p:cNvPr id="7" name="Rectangle 6"/>
              <p:cNvSpPr>
                <a:spLocks noRot="1" noChangeAspect="1" noMove="1" noResize="1" noEditPoints="1" noAdjustHandles="1" noChangeArrowheads="1" noChangeShapeType="1" noTextEdit="1"/>
              </p:cNvSpPr>
              <p:nvPr/>
            </p:nvSpPr>
            <p:spPr>
              <a:xfrm>
                <a:off x="683812" y="4198490"/>
                <a:ext cx="7187417" cy="1015663"/>
              </a:xfrm>
              <a:prstGeom prst="rect">
                <a:avLst/>
              </a:prstGeom>
              <a:blipFill rotWithShape="0">
                <a:blip r:embed="rId3"/>
                <a:stretch>
                  <a:fillRect l="-1863" t="-6548" b="-17857"/>
                </a:stretch>
              </a:blipFill>
              <a:ln>
                <a:solidFill>
                  <a:schemeClr val="accent1">
                    <a:lumMod val="75000"/>
                  </a:schemeClr>
                </a:solidFill>
              </a:ln>
            </p:spPr>
            <p:txBody>
              <a:bodyPr/>
              <a:lstStyle/>
              <a:p>
                <a:r>
                  <a:rPr lang="en-US">
                    <a:noFill/>
                  </a:rPr>
                  <a:t> </a:t>
                </a:r>
              </a:p>
            </p:txBody>
          </p:sp>
        </mc:Fallback>
      </mc:AlternateContent>
      <p:cxnSp>
        <p:nvCxnSpPr>
          <p:cNvPr id="9" name="Straight Arrow Connector 8"/>
          <p:cNvCxnSpPr>
            <a:stCxn id="7" idx="0"/>
          </p:cNvCxnSpPr>
          <p:nvPr/>
        </p:nvCxnSpPr>
        <p:spPr>
          <a:xfrm flipH="1" flipV="1">
            <a:off x="3093057" y="2671638"/>
            <a:ext cx="1184464" cy="152685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369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using an array</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45</a:t>
            </a:fld>
            <a:endParaRPr lang="en-US" dirty="0"/>
          </a:p>
        </p:txBody>
      </p:sp>
      <mc:AlternateContent xmlns:mc="http://schemas.openxmlformats.org/markup-compatibility/2006" xmlns:a14="http://schemas.microsoft.com/office/drawing/2010/main">
        <mc:Choice Requires="a14">
          <p:sp>
            <p:nvSpPr>
              <p:cNvPr id="7" name="Rectangle 6"/>
              <p:cNvSpPr/>
              <p:nvPr/>
            </p:nvSpPr>
            <p:spPr>
              <a:xfrm>
                <a:off x="253348" y="4370130"/>
                <a:ext cx="8637301" cy="1090235"/>
              </a:xfrm>
              <a:prstGeom prst="rect">
                <a:avLst/>
              </a:prstGeom>
              <a:solidFill>
                <a:schemeClr val="accent1">
                  <a:lumMod val="20000"/>
                  <a:lumOff val="80000"/>
                </a:schemeClr>
              </a:solidFill>
              <a:ln>
                <a:solidFill>
                  <a:schemeClr val="accent1">
                    <a:lumMod val="75000"/>
                  </a:schemeClr>
                </a:solidFill>
              </a:ln>
            </p:spPr>
            <p:txBody>
              <a:bodyPr wrap="none">
                <a:spAutoFit/>
              </a:bodyPr>
              <a:lstStyle/>
              <a:p>
                <a:r>
                  <a:rPr lang="en-US" sz="3000" b="1" dirty="0">
                    <a:solidFill>
                      <a:srgbClr val="3C58AD"/>
                    </a:solidFill>
                  </a:rPr>
                  <a:t>Induction:</a:t>
                </a:r>
              </a:p>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charset="0"/>
                            </a:rPr>
                            <m:t>𝛿</m:t>
                          </m:r>
                        </m:e>
                        <m:sub>
                          <m:r>
                            <a:rPr lang="en-US" sz="2400" b="0" i="1" dirty="0" smtClean="0">
                              <a:latin typeface="Cambria Math" charset="0"/>
                            </a:rPr>
                            <m:t>𝑘</m:t>
                          </m:r>
                        </m:sub>
                      </m:sSub>
                      <m:d>
                        <m:dPr>
                          <m:ctrlPr>
                            <a:rPr lang="en-US" sz="2400" b="0" i="1" dirty="0" smtClean="0">
                              <a:latin typeface="Cambria Math" panose="02040503050406030204" pitchFamily="18" charset="0"/>
                            </a:rPr>
                          </m:ctrlPr>
                        </m:dPr>
                        <m:e>
                          <m:r>
                            <a:rPr lang="en-US" sz="2400" b="0" i="1" dirty="0" smtClean="0">
                              <a:latin typeface="Cambria Math" charset="0"/>
                            </a:rPr>
                            <m:t>𝑞</m:t>
                          </m:r>
                        </m:e>
                      </m:d>
                      <m:r>
                        <a:rPr lang="en-US" sz="2400" b="0" i="1" dirty="0" smtClean="0">
                          <a:latin typeface="Cambria Math" charset="0"/>
                        </a:rPr>
                        <m:t>= </m:t>
                      </m:r>
                      <m:func>
                        <m:funcPr>
                          <m:ctrlPr>
                            <a:rPr lang="en-US" sz="2400" i="1" dirty="0">
                              <a:latin typeface="Cambria Math" panose="02040503050406030204" pitchFamily="18" charset="0"/>
                            </a:rPr>
                          </m:ctrlPr>
                        </m:funcPr>
                        <m:fName>
                          <m:r>
                            <a:rPr lang="en-US" sz="2400" i="1" dirty="0">
                              <a:latin typeface="Cambria Math"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charset="0"/>
                                        </a:rPr>
                                        <m:t>𝑤</m:t>
                                      </m:r>
                                    </m:e>
                                    <m:sub>
                                      <m:r>
                                        <a:rPr lang="en-US" sz="2400" i="1" dirty="0">
                                          <a:latin typeface="Cambria Math" charset="0"/>
                                        </a:rPr>
                                        <m:t>𝑘</m:t>
                                      </m:r>
                                    </m:sub>
                                  </m:sSub>
                                  <m:r>
                                    <a:rPr lang="en-US" sz="2400" i="1" dirty="0">
                                      <a:latin typeface="Cambria Math" charset="0"/>
                                    </a:rPr>
                                    <m:t>∣</m:t>
                                  </m:r>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e>
                          </m:d>
                          <m:r>
                            <a:rPr lang="en-US" sz="2400" dirty="0">
                              <a:latin typeface="Cambria Math" charset="0"/>
                            </a:rPr>
                            <m:t>  </m:t>
                          </m:r>
                        </m:fName>
                        <m:e>
                          <m:func>
                            <m:funcPr>
                              <m:ctrlPr>
                                <a:rPr lang="en-US" sz="2400" i="1" dirty="0">
                                  <a:latin typeface="Cambria Math" panose="02040503050406030204" pitchFamily="18" charset="0"/>
                                </a:rPr>
                              </m:ctrlPr>
                            </m:funcPr>
                            <m:fName>
                              <m:limLow>
                                <m:limLowPr>
                                  <m:ctrlPr>
                                    <a:rPr lang="en-US" sz="2400" i="1" dirty="0">
                                      <a:latin typeface="Cambria Math" panose="02040503050406030204" pitchFamily="18" charset="0"/>
                                    </a:rPr>
                                  </m:ctrlPr>
                                </m:limLowPr>
                                <m:e>
                                  <m:r>
                                    <m:rPr>
                                      <m:sty m:val="p"/>
                                    </m:rPr>
                                    <a:rPr lang="en-US" sz="2400" dirty="0">
                                      <a:latin typeface="Cambria Math" charset="0"/>
                                    </a:rPr>
                                    <m:t>max</m:t>
                                  </m:r>
                                </m:e>
                                <m:lim>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lim>
                              </m:limLow>
                            </m:fName>
                            <m:e>
                              <m:sSub>
                                <m:sSubPr>
                                  <m:ctrlPr>
                                    <a:rPr lang="en-US" sz="2400" i="1" dirty="0">
                                      <a:latin typeface="Cambria Math" panose="02040503050406030204" pitchFamily="18" charset="0"/>
                                    </a:rPr>
                                  </m:ctrlPr>
                                </m:sSubPr>
                                <m:e>
                                  <m:r>
                                    <a:rPr lang="en-US" sz="2400" i="1" dirty="0">
                                      <a:latin typeface="Cambria Math" charset="0"/>
                                    </a:rPr>
                                    <m:t>𝛿</m:t>
                                  </m:r>
                                </m:e>
                                <m:sub>
                                  <m:r>
                                    <a:rPr lang="en-US" sz="2400" i="1" dirty="0">
                                      <a:latin typeface="Cambria Math" charset="0"/>
                                    </a:rPr>
                                    <m:t>𝑘</m:t>
                                  </m:r>
                                  <m:r>
                                    <a:rPr lang="en-US" sz="2400" i="1" dirty="0">
                                      <a:latin typeface="Cambria Math" charset="0"/>
                                    </a:rPr>
                                    <m:t>−1</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e>
                              </m:d>
                            </m:e>
                          </m:func>
                        </m:e>
                      </m:func>
                      <m:r>
                        <a:rPr lang="en-US" sz="2400" i="1" dirty="0">
                          <a:latin typeface="Cambria Math"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sSub>
                                <m:sSubPr>
                                  <m:ctrlPr>
                                    <a:rPr lang="en-US" sz="2400" i="1" dirty="0">
                                      <a:latin typeface="Cambria Math" panose="02040503050406030204" pitchFamily="18" charset="0"/>
                                    </a:rPr>
                                  </m:ctrlPr>
                                </m:sSubPr>
                                <m:e>
                                  <m:r>
                                    <a:rPr lang="en-US" sz="2400" i="1" dirty="0">
                                      <a:latin typeface="Cambria Math" charset="0"/>
                                    </a:rPr>
                                    <m:t>𝑡</m:t>
                                  </m:r>
                                </m:e>
                                <m:sub>
                                  <m:r>
                                    <a:rPr lang="en-US" sz="2400" i="1" dirty="0">
                                      <a:latin typeface="Cambria Math" charset="0"/>
                                    </a:rPr>
                                    <m:t>𝑘</m:t>
                                  </m:r>
                                </m:sub>
                              </m:sSub>
                              <m:r>
                                <a:rPr lang="en-US" sz="2400" i="1" dirty="0">
                                  <a:latin typeface="Cambria Math" charset="0"/>
                                </a:rPr>
                                <m:t>=</m:t>
                              </m:r>
                              <m:r>
                                <a:rPr lang="en-US" sz="2400" i="1" dirty="0">
                                  <a:latin typeface="Cambria Math" charset="0"/>
                                </a:rPr>
                                <m:t>𝑞</m:t>
                              </m:r>
                              <m:r>
                                <a:rPr lang="en-US" sz="2400" i="1" dirty="0">
                                  <a:latin typeface="Cambria Math" charset="0"/>
                                </a:rPr>
                                <m:t>∣</m:t>
                              </m:r>
                              <m:r>
                                <a:rPr lang="en-US" sz="2400" i="1" dirty="0">
                                  <a:latin typeface="Cambria Math" charset="0"/>
                                </a:rPr>
                                <m:t>𝑡</m:t>
                              </m:r>
                            </m:e>
                            <m:sub>
                              <m:r>
                                <a:rPr lang="en-US" sz="2400" i="1" dirty="0">
                                  <a:latin typeface="Cambria Math" charset="0"/>
                                </a:rPr>
                                <m:t>𝑘</m:t>
                              </m:r>
                              <m:r>
                                <a:rPr lang="en-US" sz="2400" i="1" dirty="0">
                                  <a:latin typeface="Cambria Math" charset="0"/>
                                </a:rPr>
                                <m:t>−1</m:t>
                              </m:r>
                            </m:sub>
                          </m:sSub>
                          <m:r>
                            <a:rPr lang="en-US" sz="2400" i="1" dirty="0">
                              <a:latin typeface="Cambria Math" charset="0"/>
                            </a:rPr>
                            <m:t>=</m:t>
                          </m:r>
                          <m:sSup>
                            <m:sSupPr>
                              <m:ctrlPr>
                                <a:rPr lang="en-US" sz="2400" i="1" dirty="0">
                                  <a:latin typeface="Cambria Math" panose="02040503050406030204" pitchFamily="18" charset="0"/>
                                </a:rPr>
                              </m:ctrlPr>
                            </m:sSupPr>
                            <m:e>
                              <m:r>
                                <a:rPr lang="en-US" sz="2400" i="1" dirty="0">
                                  <a:latin typeface="Cambria Math" charset="0"/>
                                </a:rPr>
                                <m:t>𝑞</m:t>
                              </m:r>
                            </m:e>
                            <m:sup>
                              <m:r>
                                <a:rPr lang="en-US" sz="2400" i="1" dirty="0">
                                  <a:latin typeface="Cambria Math" charset="0"/>
                                </a:rPr>
                                <m:t>′</m:t>
                              </m:r>
                            </m:sup>
                          </m:sSup>
                        </m:e>
                      </m:d>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53348" y="4370130"/>
                <a:ext cx="8637301" cy="1090235"/>
              </a:xfrm>
              <a:prstGeom prst="rect">
                <a:avLst/>
              </a:prstGeom>
              <a:blipFill rotWithShape="0">
                <a:blip r:embed="rId2"/>
                <a:stretch>
                  <a:fillRect l="-1622" t="-6077" b="-39227"/>
                </a:stretch>
              </a:blipFill>
              <a:ln>
                <a:solidFill>
                  <a:schemeClr val="accent1">
                    <a:lumMod val="75000"/>
                  </a:schemeClr>
                </a:solidFill>
              </a:ln>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628650" y="1091473"/>
            <a:ext cx="7520189" cy="2604553"/>
          </a:xfrm>
          <a:prstGeom prst="rect">
            <a:avLst/>
          </a:prstGeom>
        </p:spPr>
      </p:pic>
      <p:cxnSp>
        <p:nvCxnSpPr>
          <p:cNvPr id="9" name="Straight Arrow Connector 8"/>
          <p:cNvCxnSpPr/>
          <p:nvPr/>
        </p:nvCxnSpPr>
        <p:spPr>
          <a:xfrm flipV="1">
            <a:off x="4203031" y="3331597"/>
            <a:ext cx="1291320" cy="86689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3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the best sequence</a:t>
            </a:r>
          </a:p>
        </p:txBody>
      </p:sp>
      <p:sp>
        <p:nvSpPr>
          <p:cNvPr id="3" name="Content Placeholder 2"/>
          <p:cNvSpPr>
            <a:spLocks noGrp="1"/>
          </p:cNvSpPr>
          <p:nvPr>
            <p:ph idx="1"/>
          </p:nvPr>
        </p:nvSpPr>
        <p:spPr/>
        <p:txBody>
          <a:bodyPr/>
          <a:lstStyle/>
          <a:p>
            <a:r>
              <a:rPr lang="en-US" dirty="0"/>
              <a:t>Keep one </a:t>
            </a:r>
            <a:r>
              <a:rPr lang="en-US" dirty="0" err="1">
                <a:solidFill>
                  <a:srgbClr val="3C58AD"/>
                </a:solidFill>
              </a:rPr>
              <a:t>backpointer</a:t>
            </a:r>
            <a:r>
              <a:rPr lang="en-US" dirty="0">
                <a:solidFill>
                  <a:srgbClr val="3C58AD"/>
                </a:solidFill>
              </a:rPr>
              <a:t> </a:t>
            </a:r>
            <a:br>
              <a:rPr lang="en-US" dirty="0">
                <a:solidFill>
                  <a:srgbClr val="3C58AD"/>
                </a:solidFill>
              </a:rPr>
            </a:b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46</a:t>
            </a:fld>
            <a:endParaRPr lang="en-US" dirty="0"/>
          </a:p>
        </p:txBody>
      </p:sp>
      <p:pic>
        <p:nvPicPr>
          <p:cNvPr id="7" name="Picture 6"/>
          <p:cNvPicPr>
            <a:picLocks noChangeAspect="1"/>
          </p:cNvPicPr>
          <p:nvPr/>
        </p:nvPicPr>
        <p:blipFill>
          <a:blip r:embed="rId2"/>
          <a:stretch>
            <a:fillRect/>
          </a:stretch>
        </p:blipFill>
        <p:spPr>
          <a:xfrm>
            <a:off x="1828800" y="1953429"/>
            <a:ext cx="5741294" cy="1988448"/>
          </a:xfrm>
          <a:prstGeom prst="rect">
            <a:avLst/>
          </a:prstGeom>
        </p:spPr>
      </p:pic>
      <p:sp>
        <p:nvSpPr>
          <p:cNvPr id="8" name="Left Arrow 7"/>
          <p:cNvSpPr/>
          <p:nvPr/>
        </p:nvSpPr>
        <p:spPr>
          <a:xfrm rot="19704334">
            <a:off x="4389326" y="3115273"/>
            <a:ext cx="1508711" cy="5627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a:t>
            </a:r>
          </a:p>
        </p:txBody>
      </p:sp>
      <p:pic>
        <p:nvPicPr>
          <p:cNvPr id="9" name="Picture 8"/>
          <p:cNvPicPr>
            <a:picLocks noChangeAspect="1"/>
          </p:cNvPicPr>
          <p:nvPr/>
        </p:nvPicPr>
        <p:blipFill>
          <a:blip r:embed="rId3"/>
          <a:stretch>
            <a:fillRect/>
          </a:stretch>
        </p:blipFill>
        <p:spPr>
          <a:xfrm>
            <a:off x="2329403" y="3982415"/>
            <a:ext cx="4740087" cy="2493852"/>
          </a:xfrm>
          <a:prstGeom prst="rect">
            <a:avLst/>
          </a:prstGeom>
        </p:spPr>
      </p:pic>
    </p:spTree>
    <p:extLst>
      <p:ext uri="{BB962C8B-B14F-4D97-AF65-F5344CB8AC3E}">
        <p14:creationId xmlns:p14="http://schemas.microsoft.com/office/powerpoint/2010/main" val="1274874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Viterbi </a:t>
            </a:r>
            <a:r>
              <a:rPr lang="en-US" dirty="0"/>
              <a:t>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Store the best tag sequence for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err="1">
                            <a:latin typeface="Cambria Math" panose="02040503050406030204" pitchFamily="18" charset="0"/>
                          </a:rPr>
                          <m:t>𝑖</m:t>
                        </m:r>
                      </m:sub>
                    </m:sSub>
                    <m:r>
                      <a:rPr lang="en-US" i="1" dirty="0">
                        <a:latin typeface="Cambria Math" panose="02040503050406030204" pitchFamily="18" charset="0"/>
                      </a:rPr>
                      <m:t> </m:t>
                    </m:r>
                  </m:oMath>
                </a14:m>
                <a:r>
                  <a:rPr lang="en-US" dirty="0"/>
                  <a:t>that ends in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𝑡</m:t>
                        </m:r>
                      </m:e>
                      <m:sup>
                        <m:r>
                          <a:rPr lang="en-US" b="0" i="1" dirty="0" smtClean="0">
                            <a:latin typeface="Cambria Math" panose="02040503050406030204" pitchFamily="18" charset="0"/>
                          </a:rPr>
                          <m:t>𝑗</m:t>
                        </m:r>
                      </m:sup>
                    </m:sSup>
                  </m:oMath>
                </a14:m>
                <a:r>
                  <a:rPr lang="en-US" dirty="0"/>
                  <a:t> in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oMath>
                </a14:m>
                <a:endParaRPr lang="en-US" dirty="0"/>
              </a:p>
              <a:p>
                <a:pPr lvl="1"/>
                <a14:m>
                  <m:oMath xmlns:m="http://schemas.openxmlformats.org/officeDocument/2006/math">
                    <m:r>
                      <a:rPr lang="en-US" b="0" i="1" dirty="0" smtClean="0">
                        <a:latin typeface="Cambria Math" panose="02040503050406030204" pitchFamily="18" charset="0"/>
                      </a:rPr>
                      <m:t>𝑇</m:t>
                    </m:r>
                    <m:r>
                      <a:rPr lang="pl-PL" i="1" dirty="0" smtClean="0">
                        <a:latin typeface="Cambria Math" panose="02040503050406030204" pitchFamily="18" charset="0"/>
                      </a:rPr>
                      <m:t>[</m:t>
                    </m:r>
                    <m:r>
                      <a:rPr lang="en-US" i="1" dirty="0" smtClean="0">
                        <a:latin typeface="Cambria Math" panose="02040503050406030204" pitchFamily="18" charset="0"/>
                      </a:rPr>
                      <m:t>𝑗</m:t>
                    </m:r>
                    <m:r>
                      <a:rPr lang="pl-PL" i="1" dirty="0" smtClean="0">
                        <a:latin typeface="Cambria Math" panose="02040503050406030204" pitchFamily="18" charset="0"/>
                      </a:rPr>
                      <m:t>][</m:t>
                    </m:r>
                    <m:r>
                      <a:rPr lang="en-US" i="1" dirty="0" smtClean="0">
                        <a:latin typeface="Cambria Math" panose="02040503050406030204" pitchFamily="18" charset="0"/>
                      </a:rPr>
                      <m:t>𝑖</m:t>
                    </m:r>
                    <m:r>
                      <a:rPr lang="pl-PL" i="1" dirty="0">
                        <a:latin typeface="Cambria Math" panose="02040503050406030204" pitchFamily="18" charset="0"/>
                      </a:rPr>
                      <m:t>]</m:t>
                    </m:r>
                    <m:r>
                      <a:rPr lang="pl-PL" i="1" dirty="0" smtClean="0">
                        <a:latin typeface="Cambria Math" panose="02040503050406030204" pitchFamily="18" charset="0"/>
                      </a:rPr>
                      <m:t>=</m:t>
                    </m:r>
                    <m:r>
                      <m:rPr>
                        <m:sty m:val="p"/>
                      </m:rPr>
                      <a:rPr lang="pl-PL" i="1" dirty="0" smtClean="0">
                        <a:latin typeface="Cambria Math" panose="02040503050406030204" pitchFamily="18" charset="0"/>
                      </a:rPr>
                      <m:t>max</m:t>
                    </m:r>
                    <m:r>
                      <a:rPr lang="pl-PL" i="1" dirty="0" smtClean="0">
                        <a:latin typeface="Cambria Math" panose="02040503050406030204" pitchFamily="18" charset="0"/>
                      </a:rPr>
                      <m:t>⁡</m:t>
                    </m:r>
                    <m:r>
                      <a:rPr lang="en-US" b="0" i="1" dirty="0" smtClean="0">
                        <a:latin typeface="Cambria Math" charset="0"/>
                      </a:rPr>
                      <m:t>𝑃</m:t>
                    </m:r>
                    <m:r>
                      <a:rPr lang="pl-PL"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1</m:t>
                        </m:r>
                      </m:sub>
                    </m:sSub>
                    <m:r>
                      <a:rPr lang="pl-PL"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𝑤</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1</m:t>
                        </m:r>
                      </m:sub>
                    </m:sSub>
                    <m:r>
                      <a:rPr lang="pl-PL"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pl-PL" i="1" dirty="0" smtClean="0">
                            <a:latin typeface="Cambria Math" panose="02040503050406030204" pitchFamily="18" charset="0"/>
                          </a:rPr>
                          <m:t>𝑡</m:t>
                        </m:r>
                      </m:e>
                      <m:sub>
                        <m:r>
                          <a:rPr lang="en-US" b="0" i="1" dirty="0" smtClean="0">
                            <a:latin typeface="Cambria Math" panose="02040503050406030204" pitchFamily="18" charset="0"/>
                          </a:rPr>
                          <m:t>𝑖</m:t>
                        </m:r>
                      </m:sub>
                    </m:sSub>
                    <m:r>
                      <a:rPr lang="pl-PL"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pl-PL" i="1" dirty="0" smtClean="0">
                            <a:latin typeface="Cambria Math" panose="02040503050406030204" pitchFamily="18" charset="0"/>
                          </a:rPr>
                          <m:t>𝑡</m:t>
                        </m:r>
                      </m:e>
                      <m:sup>
                        <m:r>
                          <a:rPr lang="en-US" b="0" i="1" dirty="0" smtClean="0">
                            <a:latin typeface="Cambria Math" panose="02040503050406030204" pitchFamily="18" charset="0"/>
                          </a:rPr>
                          <m:t>𝑗</m:t>
                        </m:r>
                      </m:sup>
                    </m:sSup>
                    <m:r>
                      <a:rPr lang="pl-PL" i="1" dirty="0" smtClean="0">
                        <a:latin typeface="Cambria Math" panose="02040503050406030204" pitchFamily="18" charset="0"/>
                      </a:rPr>
                      <m:t> )</m:t>
                    </m:r>
                  </m:oMath>
                </a14:m>
                <a:endParaRPr lang="en-US" dirty="0"/>
              </a:p>
              <a:p>
                <a:r>
                  <a:rPr lang="en-US" dirty="0"/>
                  <a:t>Recursively compute T[j][</a:t>
                </a:r>
                <a:r>
                  <a:rPr lang="en-US" dirty="0" err="1"/>
                  <a:t>i</a:t>
                </a:r>
                <a:r>
                  <a:rPr lang="en-US" dirty="0"/>
                  <a:t>] from the entries in the previous column T[j][i-1]</a:t>
                </a:r>
              </a:p>
              <a:p>
                <a:pPr lvl="1"/>
                <a14:m>
                  <m:oMath xmlns:m="http://schemas.openxmlformats.org/officeDocument/2006/math">
                    <m:r>
                      <a:rPr lang="en-US" sz="2400" b="0" i="1" dirty="0" smtClean="0">
                        <a:latin typeface="Cambria Math" panose="02040503050406030204" pitchFamily="18" charset="0"/>
                      </a:rPr>
                      <m:t>𝑇</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𝑗</m:t>
                        </m:r>
                      </m:e>
                    </m:d>
                    <m:d>
                      <m:dPr>
                        <m:begChr m:val="["/>
                        <m:endChr m:val="]"/>
                        <m:ctrlPr>
                          <a:rPr lang="en-US" sz="2400" i="1" dirty="0" smtClean="0">
                            <a:latin typeface="Cambria Math" panose="02040503050406030204" pitchFamily="18" charset="0"/>
                          </a:rPr>
                        </m:ctrlPr>
                      </m:dPr>
                      <m:e>
                        <m:r>
                          <a:rPr lang="en-US" sz="2400" i="1" dirty="0" err="1" smtClean="0">
                            <a:latin typeface="Cambria Math" panose="02040503050406030204" pitchFamily="18" charset="0"/>
                          </a:rPr>
                          <m:t>𝑖</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𝑤</m:t>
                            </m:r>
                          </m:e>
                          <m:sub>
                            <m:r>
                              <a:rPr lang="en-US" sz="2400" i="1" dirty="0">
                                <a:latin typeface="Cambria Math" panose="02040503050406030204" pitchFamily="18" charset="0"/>
                              </a:rPr>
                              <m:t>𝑖</m:t>
                            </m:r>
                          </m:sub>
                        </m:sSub>
                      </m:e>
                      <m:e>
                        <m:sSup>
                          <m:sSupPr>
                            <m:ctrlPr>
                              <a:rPr lang="en-US" sz="2400" i="1" dirty="0">
                                <a:latin typeface="Cambria Math" panose="02040503050406030204" pitchFamily="18" charset="0"/>
                              </a:rPr>
                            </m:ctrlPr>
                          </m:sSupPr>
                          <m:e>
                            <m:r>
                              <a:rPr lang="en-US" sz="2400" i="1" dirty="0" err="1">
                                <a:latin typeface="Cambria Math" panose="02040503050406030204" pitchFamily="18" charset="0"/>
                              </a:rPr>
                              <m:t>𝑡</m:t>
                            </m:r>
                          </m:e>
                          <m:sup>
                            <m:r>
                              <a:rPr lang="en-US" sz="2400" i="1" dirty="0">
                                <a:latin typeface="Cambria Math" panose="02040503050406030204" pitchFamily="18" charset="0"/>
                              </a:rPr>
                              <m:t>𝑗</m:t>
                            </m:r>
                          </m:sup>
                        </m:sSup>
                      </m:e>
                    </m:d>
                    <m:r>
                      <a:rPr lang="en-US" sz="2400" i="1" dirty="0">
                        <a:latin typeface="Cambria Math" panose="02040503050406030204" pitchFamily="18" charset="0"/>
                      </a:rPr>
                      <m:t>𝑀𝑎</m:t>
                    </m:r>
                    <m:sSub>
                      <m:sSubPr>
                        <m:ctrlPr>
                          <a:rPr lang="en-US" sz="2400" b="0" i="1" dirty="0" smtClean="0">
                            <a:latin typeface="Cambria Math" panose="02040503050406030204" pitchFamily="18" charset="0"/>
                          </a:rPr>
                        </m:ctrlPr>
                      </m:sSubPr>
                      <m:e>
                        <m:r>
                          <a:rPr lang="en-US" sz="2400" i="1" dirty="0">
                            <a:latin typeface="Cambria Math" panose="02040503050406030204" pitchFamily="18" charset="0"/>
                          </a:rPr>
                          <m:t>𝑥</m:t>
                        </m:r>
                      </m:e>
                      <m:sub>
                        <m:r>
                          <a:rPr lang="en-US" sz="2400" b="0" i="1" dirty="0" smtClean="0">
                            <a:latin typeface="Cambria Math" panose="02040503050406030204" pitchFamily="18" charset="0"/>
                          </a:rPr>
                          <m:t>𝑘</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𝑇</m:t>
                        </m:r>
                        <m:d>
                          <m:dPr>
                            <m:begChr m:val="["/>
                            <m:endChr m:val="]"/>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𝑘</m:t>
                            </m:r>
                          </m:e>
                        </m:d>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e>
                        </m:d>
                        <m:r>
                          <a:rPr lang="en-US" sz="2400" i="1" dirty="0" smtClean="0">
                            <a:latin typeface="Cambria Math" panose="02040503050406030204" pitchFamily="18" charset="0"/>
                          </a:rPr>
                          <m:t>𝑃</m:t>
                        </m:r>
                        <m:d>
                          <m:dPr>
                            <m:ctrlPr>
                              <a:rPr lang="en-US" sz="2400" i="1" dirty="0" smtClean="0">
                                <a:latin typeface="Cambria Math" panose="02040503050406030204" pitchFamily="18" charset="0"/>
                              </a:rPr>
                            </m:ctrlPr>
                          </m:dPr>
                          <m:e>
                            <m:sSup>
                              <m:sSupPr>
                                <m:ctrlPr>
                                  <a:rPr lang="en-US" sz="2400" b="0" i="1" dirty="0" smtClean="0">
                                    <a:latin typeface="Cambria Math" panose="02040503050406030204" pitchFamily="18" charset="0"/>
                                  </a:rPr>
                                </m:ctrlPr>
                              </m:sSupPr>
                              <m:e>
                                <m:r>
                                  <a:rPr lang="en-US" sz="2400" i="1" dirty="0" err="1" smtClean="0">
                                    <a:latin typeface="Cambria Math" panose="02040503050406030204" pitchFamily="18" charset="0"/>
                                  </a:rPr>
                                  <m:t>𝑡</m:t>
                                </m:r>
                              </m:e>
                              <m:sup>
                                <m:r>
                                  <a:rPr lang="en-US" sz="2400" b="0" i="1" dirty="0" smtClean="0">
                                    <a:latin typeface="Cambria Math" panose="02040503050406030204" pitchFamily="18" charset="0"/>
                                  </a:rPr>
                                  <m:t>𝑗</m:t>
                                </m:r>
                              </m:sup>
                            </m:sSup>
                            <m:r>
                              <a:rPr lang="en-US" sz="2400" i="1" dirty="0" smtClean="0">
                                <a:latin typeface="Cambria Math" panose="02040503050406030204" pitchFamily="18" charset="0"/>
                              </a:rPr>
                              <m:t> </m:t>
                            </m:r>
                          </m:e>
                          <m:e>
                            <m:sSub>
                              <m:sSubPr>
                                <m:ctrlPr>
                                  <a:rPr lang="en-US" sz="2400" b="0" i="1" dirty="0" smtClean="0">
                                    <a:latin typeface="Cambria Math" panose="02040503050406030204" pitchFamily="18" charset="0"/>
                                  </a:rPr>
                                </m:ctrlPr>
                              </m:sSubPr>
                              <m:e>
                                <m:r>
                                  <a:rPr lang="en-US" sz="2400" i="1" dirty="0" err="1">
                                    <a:latin typeface="Cambria Math" panose="02040503050406030204" pitchFamily="18" charset="0"/>
                                  </a:rPr>
                                  <m:t>𝑡</m:t>
                                </m:r>
                              </m:e>
                              <m:sub>
                                <m:r>
                                  <a:rPr lang="en-US" sz="2400" b="0" i="1" dirty="0" smtClean="0">
                                    <a:latin typeface="Cambria Math" panose="02040503050406030204" pitchFamily="18" charset="0"/>
                                  </a:rPr>
                                  <m:t>𝑘</m:t>
                                </m:r>
                              </m:sub>
                            </m:sSub>
                          </m:e>
                        </m:d>
                      </m:e>
                    </m:d>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1491" r="-2009"/>
                </a:stretch>
              </a:blipFill>
            </p:spPr>
            <p:txBody>
              <a:bodyPr/>
              <a:lstStyle/>
              <a:p>
                <a:r>
                  <a:rPr lang="en-US">
                    <a:noFill/>
                  </a:rPr>
                  <a:t> </a:t>
                </a:r>
              </a:p>
            </p:txBody>
          </p:sp>
        </mc:Fallback>
      </mc:AlternateContent>
      <p:grpSp>
        <p:nvGrpSpPr>
          <p:cNvPr id="18" name="Group 17"/>
          <p:cNvGrpSpPr/>
          <p:nvPr/>
        </p:nvGrpSpPr>
        <p:grpSpPr>
          <a:xfrm>
            <a:off x="4169230" y="4942114"/>
            <a:ext cx="1774370" cy="1257089"/>
            <a:chOff x="4169230" y="4942114"/>
            <a:chExt cx="1774370" cy="1257089"/>
          </a:xfrm>
        </p:grpSpPr>
        <p:sp>
          <p:nvSpPr>
            <p:cNvPr id="7" name="TextBox 6"/>
            <p:cNvSpPr txBox="1"/>
            <p:nvPr/>
          </p:nvSpPr>
          <p:spPr>
            <a:xfrm>
              <a:off x="4169230" y="5491317"/>
              <a:ext cx="1774370" cy="707886"/>
            </a:xfrm>
            <a:prstGeom prst="rect">
              <a:avLst/>
            </a:prstGeom>
            <a:noFill/>
          </p:spPr>
          <p:txBody>
            <a:bodyPr wrap="square" rtlCol="0">
              <a:spAutoFit/>
            </a:bodyPr>
            <a:lstStyle/>
            <a:p>
              <a:r>
                <a:rPr lang="en-US" sz="2000" i="1" dirty="0">
                  <a:solidFill>
                    <a:srgbClr val="7030A0"/>
                  </a:solidFill>
                </a:rPr>
                <a:t>The best i-1 tag sequence</a:t>
              </a:r>
            </a:p>
          </p:txBody>
        </p:sp>
        <p:cxnSp>
          <p:nvCxnSpPr>
            <p:cNvPr id="9" name="Straight Arrow Connector 8"/>
            <p:cNvCxnSpPr>
              <a:stCxn id="7" idx="0"/>
            </p:cNvCxnSpPr>
            <p:nvPr/>
          </p:nvCxnSpPr>
          <p:spPr>
            <a:xfrm flipV="1">
              <a:off x="5056415" y="4942114"/>
              <a:ext cx="146958" cy="54920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090060" y="4879850"/>
            <a:ext cx="2667000" cy="890450"/>
            <a:chOff x="2090060" y="4879850"/>
            <a:chExt cx="2667000" cy="890450"/>
          </a:xfrm>
        </p:grpSpPr>
        <p:sp>
          <p:nvSpPr>
            <p:cNvPr id="6" name="TextBox 5"/>
            <p:cNvSpPr txBox="1"/>
            <p:nvPr/>
          </p:nvSpPr>
          <p:spPr>
            <a:xfrm>
              <a:off x="2090060" y="5062414"/>
              <a:ext cx="2667000" cy="707886"/>
            </a:xfrm>
            <a:prstGeom prst="rect">
              <a:avLst/>
            </a:prstGeom>
            <a:noFill/>
          </p:spPr>
          <p:txBody>
            <a:bodyPr wrap="square" rtlCol="0">
              <a:spAutoFit/>
            </a:bodyPr>
            <a:lstStyle/>
            <a:p>
              <a:r>
                <a:rPr lang="en-US" sz="2000" i="1" dirty="0">
                  <a:solidFill>
                    <a:srgbClr val="0070C0"/>
                  </a:solidFill>
                </a:rPr>
                <a:t>Generating the current observation</a:t>
              </a:r>
            </a:p>
          </p:txBody>
        </p:sp>
        <p:cxnSp>
          <p:nvCxnSpPr>
            <p:cNvPr id="13" name="Straight Arrow Connector 12"/>
            <p:cNvCxnSpPr/>
            <p:nvPr/>
          </p:nvCxnSpPr>
          <p:spPr>
            <a:xfrm flipH="1" flipV="1">
              <a:off x="3140533" y="4879850"/>
              <a:ext cx="223156" cy="294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161316" y="4879850"/>
            <a:ext cx="2667000" cy="1246315"/>
            <a:chOff x="6161316" y="4879850"/>
            <a:chExt cx="2667000" cy="1246315"/>
          </a:xfrm>
        </p:grpSpPr>
        <p:sp>
          <p:nvSpPr>
            <p:cNvPr id="5" name="TextBox 4"/>
            <p:cNvSpPr txBox="1"/>
            <p:nvPr/>
          </p:nvSpPr>
          <p:spPr>
            <a:xfrm>
              <a:off x="6161316" y="5110502"/>
              <a:ext cx="2667000" cy="1015663"/>
            </a:xfrm>
            <a:prstGeom prst="rect">
              <a:avLst/>
            </a:prstGeom>
            <a:noFill/>
          </p:spPr>
          <p:txBody>
            <a:bodyPr wrap="square" rtlCol="0">
              <a:spAutoFit/>
            </a:bodyPr>
            <a:lstStyle/>
            <a:p>
              <a:r>
                <a:rPr lang="en-US" sz="2000" i="1" dirty="0">
                  <a:solidFill>
                    <a:srgbClr val="00B050"/>
                  </a:solidFill>
                </a:rPr>
                <a:t>Transition from the previous best ending tag</a:t>
              </a:r>
            </a:p>
          </p:txBody>
        </p:sp>
        <p:cxnSp>
          <p:nvCxnSpPr>
            <p:cNvPr id="15" name="Straight Arrow Connector 14"/>
            <p:cNvCxnSpPr/>
            <p:nvPr/>
          </p:nvCxnSpPr>
          <p:spPr>
            <a:xfrm flipH="1" flipV="1">
              <a:off x="6751865" y="4879850"/>
              <a:ext cx="446313" cy="33686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47</a:t>
            </a:fld>
            <a:endParaRPr lang="en-US"/>
          </a:p>
        </p:txBody>
      </p:sp>
    </p:spTree>
    <p:extLst>
      <p:ext uri="{BB962C8B-B14F-4D97-AF65-F5344CB8AC3E}">
        <p14:creationId xmlns:p14="http://schemas.microsoft.com/office/powerpoint/2010/main" val="119993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modeling perspectives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Generative models</a:t>
                </a:r>
              </a:p>
              <a:p>
                <a:pPr lvl="1"/>
                <a:r>
                  <a:rPr lang="en-US" dirty="0">
                    <a:highlight>
                      <a:srgbClr val="FFFF00"/>
                    </a:highlight>
                  </a:rPr>
                  <a:t>Model the joint probability of labels and words</a:t>
                </a:r>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br>
                  <a:rPr lang="en-US" b="0" i="1" dirty="0">
                    <a:latin typeface="Cambria Math" panose="02040503050406030204" pitchFamily="18" charset="0"/>
                  </a:rPr>
                </a:br>
                <a:r>
                  <a:rPr lang="en-US" b="0" i="1" dirty="0">
                    <a:latin typeface="Cambria Math" panose="02040503050406030204" pitchFamily="18" charset="0"/>
                  </a:rPr>
                  <a:t>     </a:t>
                </a:r>
                <a:r>
                  <a:rPr lang="en-US" b="0" dirty="0">
                    <a:latin typeface="Cambria Math" panose="02040503050406030204" pitchFamily="18" charset="0"/>
                  </a:rPr>
                  <a:t>=</a:t>
                </a: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1" i="1" smtClean="0">
                            <a:latin typeface="Cambria Math" panose="02040503050406030204" pitchFamily="18" charset="0"/>
                          </a:rPr>
                          <m:t>𝒕</m:t>
                        </m:r>
                      </m:sub>
                    </m:sSub>
                    <m:f>
                      <m:fPr>
                        <m:ctrlPr>
                          <a:rPr lang="en-US" b="0" i="1" smtClean="0">
                            <a:latin typeface="Cambria Math" panose="02040503050406030204" pitchFamily="18" charset="0"/>
                          </a:rPr>
                        </m:ctrlPr>
                      </m:fPr>
                      <m:num>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r>
                              <a:rPr lang="en-US" b="1" i="1" smtClean="0">
                                <a:latin typeface="Cambria Math" charset="0"/>
                              </a:rPr>
                              <m:t>,</m:t>
                            </m:r>
                            <m:r>
                              <a:rPr lang="en-US" b="1" i="1" smtClean="0">
                                <a:latin typeface="Cambria Math" charset="0"/>
                              </a:rPr>
                              <m:t>𝒕</m:t>
                            </m:r>
                          </m:e>
                        </m:d>
                      </m:num>
                      <m:den>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charset="0"/>
                              </a:rPr>
                              <m:t>𝒘</m:t>
                            </m:r>
                          </m:e>
                        </m:d>
                      </m:den>
                    </m:f>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i="1">
                        <a:latin typeface="Cambria Math" charset="0"/>
                      </a:rPr>
                      <m:t> </m:t>
                    </m:r>
                    <m:r>
                      <a:rPr lang="en-US" i="1">
                        <a:latin typeface="Cambria Math" charset="0"/>
                      </a:rPr>
                      <m:t>𝑃</m:t>
                    </m:r>
                    <m:r>
                      <a:rPr lang="en-US" i="1" smtClean="0">
                        <a:latin typeface="Cambria Math" charset="0"/>
                      </a:rPr>
                      <m:t>(</m:t>
                    </m:r>
                    <m:r>
                      <a:rPr lang="en-US" b="1" i="1" smtClean="0">
                        <a:latin typeface="Cambria Math" charset="0"/>
                      </a:rPr>
                      <m:t>𝒕</m:t>
                    </m:r>
                    <m:r>
                      <a:rPr lang="en-US" b="1" i="1" smtClean="0">
                        <a:latin typeface="Cambria Math" charset="0"/>
                      </a:rPr>
                      <m:t>,</m:t>
                    </m:r>
                    <m:r>
                      <a:rPr lang="en-US" b="1" i="1" smtClean="0">
                        <a:latin typeface="Cambria Math" charset="0"/>
                      </a:rPr>
                      <m:t>𝒘</m:t>
                    </m:r>
                    <m:r>
                      <a:rPr lang="en-US" b="0" i="1" smtClean="0">
                        <a:latin typeface="Cambria Math" charset="0"/>
                      </a:rPr>
                      <m:t>)</m:t>
                    </m:r>
                  </m:oMath>
                </a14:m>
                <a:r>
                  <a:rPr lang="en-US" dirty="0"/>
                  <a:t> </a:t>
                </a:r>
              </a:p>
              <a:p>
                <a:r>
                  <a:rPr lang="en-US" dirty="0"/>
                  <a:t>Discriminative models</a:t>
                </a:r>
              </a:p>
              <a:p>
                <a:pPr lvl="1"/>
                <a:r>
                  <a:rPr lang="en-US" dirty="0">
                    <a:highlight>
                      <a:srgbClr val="FFFF00"/>
                    </a:highlight>
                  </a:rPr>
                  <a:t>Directly model the conditional probability of labels given the words</a:t>
                </a:r>
              </a:p>
              <a:p>
                <a:pPr lvl="1"/>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𝒕</m:t>
                        </m:r>
                      </m:e>
                      <m:sup>
                        <m:r>
                          <a:rPr lang="en-US" b="1"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1" i="1">
                            <a:latin typeface="Cambria Math" panose="02040503050406030204" pitchFamily="18" charset="0"/>
                          </a:rPr>
                          <m:t>𝒕</m:t>
                        </m:r>
                      </m:sub>
                    </m:sSub>
                    <m:r>
                      <a:rPr lang="en-US" b="0" i="1" smtClean="0">
                        <a:latin typeface="Cambria Math" charset="0"/>
                      </a:rPr>
                      <m:t> </m:t>
                    </m:r>
                    <m:r>
                      <a:rPr lang="en-US" b="0" i="1" smtClean="0">
                        <a:latin typeface="Cambria Math" charset="0"/>
                      </a:rPr>
                      <m:t>𝑃</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52" t="-2801" r="-2315" b="-28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48</a:t>
            </a:fld>
            <a:endParaRPr lang="en-US"/>
          </a:p>
        </p:txBody>
      </p:sp>
      <p:sp>
        <p:nvSpPr>
          <p:cNvPr id="7" name="TextBox 6"/>
          <p:cNvSpPr txBox="1"/>
          <p:nvPr/>
        </p:nvSpPr>
        <p:spPr>
          <a:xfrm>
            <a:off x="5449777" y="5120640"/>
            <a:ext cx="2932224" cy="830997"/>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a:t>Often modeled by </a:t>
            </a:r>
            <a:r>
              <a:rPr lang="en-US" sz="2400" dirty="0" err="1"/>
              <a:t>Softmax</a:t>
            </a:r>
            <a:r>
              <a:rPr lang="en-US" sz="2400" dirty="0"/>
              <a:t> function </a:t>
            </a:r>
          </a:p>
        </p:txBody>
      </p:sp>
    </p:spTree>
    <p:extLst>
      <p:ext uri="{BB962C8B-B14F-4D97-AF65-F5344CB8AC3E}">
        <p14:creationId xmlns:p14="http://schemas.microsoft.com/office/powerpoint/2010/main" val="2528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Generative V.S. discriminative models</a:t>
            </a:r>
          </a:p>
        </p:txBody>
      </p:sp>
      <p:sp>
        <p:nvSpPr>
          <p:cNvPr id="10" name="Content Placeholder 9"/>
          <p:cNvSpPr>
            <a:spLocks noGrp="1"/>
          </p:cNvSpPr>
          <p:nvPr>
            <p:ph idx="1"/>
          </p:nvPr>
        </p:nvSpPr>
        <p:spPr/>
        <p:txBody>
          <a:bodyPr/>
          <a:lstStyle/>
          <a:p>
            <a:r>
              <a:rPr lang="en-US" dirty="0"/>
              <a:t>Binary classification as an example</a:t>
            </a:r>
          </a:p>
          <a:p>
            <a:endParaRPr lang="en-US" dirty="0"/>
          </a:p>
        </p:txBody>
      </p:sp>
      <p:sp>
        <p:nvSpPr>
          <p:cNvPr id="8" name="Slide Number Placeholder 7"/>
          <p:cNvSpPr>
            <a:spLocks noGrp="1"/>
          </p:cNvSpPr>
          <p:nvPr>
            <p:ph type="sldNum" sz="quarter" idx="12"/>
          </p:nvPr>
        </p:nvSpPr>
        <p:spPr/>
        <p:txBody>
          <a:bodyPr/>
          <a:lstStyle/>
          <a:p>
            <a:fld id="{1F659266-CC28-4756-A079-26437DFBC729}" type="slidenum">
              <a:rPr lang="en-US" smtClean="0"/>
              <a:t>49</a:t>
            </a:fld>
            <a:endParaRPr lang="en-US"/>
          </a:p>
        </p:txBody>
      </p:sp>
      <p:pic>
        <p:nvPicPr>
          <p:cNvPr id="4" name="Picture 3"/>
          <p:cNvPicPr>
            <a:picLocks noChangeAspect="1"/>
          </p:cNvPicPr>
          <p:nvPr/>
        </p:nvPicPr>
        <p:blipFill>
          <a:blip r:embed="rId2"/>
          <a:stretch>
            <a:fillRect/>
          </a:stretch>
        </p:blipFill>
        <p:spPr>
          <a:xfrm>
            <a:off x="211665" y="2513020"/>
            <a:ext cx="8613453" cy="3948112"/>
          </a:xfrm>
          <a:prstGeom prst="rect">
            <a:avLst/>
          </a:prstGeom>
        </p:spPr>
      </p:pic>
      <p:sp>
        <p:nvSpPr>
          <p:cNvPr id="5" name="TextBox 4"/>
          <p:cNvSpPr txBox="1"/>
          <p:nvPr/>
        </p:nvSpPr>
        <p:spPr>
          <a:xfrm>
            <a:off x="1213151" y="2128299"/>
            <a:ext cx="2830286" cy="400110"/>
          </a:xfrm>
          <a:prstGeom prst="rect">
            <a:avLst/>
          </a:prstGeom>
          <a:noFill/>
        </p:spPr>
        <p:txBody>
          <a:bodyPr wrap="square" rtlCol="0">
            <a:spAutoFit/>
          </a:bodyPr>
          <a:lstStyle/>
          <a:p>
            <a:r>
              <a:rPr lang="en-US" sz="2000" dirty="0"/>
              <a:t>Generative Model’s view</a:t>
            </a:r>
          </a:p>
        </p:txBody>
      </p:sp>
      <p:sp>
        <p:nvSpPr>
          <p:cNvPr id="6" name="TextBox 5"/>
          <p:cNvSpPr txBox="1"/>
          <p:nvPr/>
        </p:nvSpPr>
        <p:spPr>
          <a:xfrm>
            <a:off x="5502123" y="2128299"/>
            <a:ext cx="3135085" cy="400110"/>
          </a:xfrm>
          <a:prstGeom prst="rect">
            <a:avLst/>
          </a:prstGeom>
          <a:noFill/>
        </p:spPr>
        <p:txBody>
          <a:bodyPr wrap="square" rtlCol="0">
            <a:spAutoFit/>
          </a:bodyPr>
          <a:lstStyle/>
          <a:p>
            <a:r>
              <a:rPr lang="en-US" sz="2000" dirty="0"/>
              <a:t>Discriminative Model’s view</a:t>
            </a:r>
          </a:p>
        </p:txBody>
      </p:sp>
    </p:spTree>
    <p:extLst>
      <p:ext uri="{BB962C8B-B14F-4D97-AF65-F5344CB8AC3E}">
        <p14:creationId xmlns:p14="http://schemas.microsoft.com/office/powerpoint/2010/main" val="1939514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000000"/>
              </a:solidFill>
            </a:endParaRPr>
          </a:p>
          <a:p>
            <a:pPr marL="219743" indent="0">
              <a:buNone/>
            </a:pPr>
            <a:endParaRPr lang="en-US" sz="2400" dirty="0">
              <a:solidFill>
                <a:srgbClr val="000000"/>
              </a:solidFill>
            </a:endParaRPr>
          </a:p>
          <a:p>
            <a:pPr marL="219743" indent="0">
              <a:buNone/>
            </a:pPr>
            <a:r>
              <a:rPr lang="en-US" sz="2400" dirty="0">
                <a:solidFill>
                  <a:srgbClr val="000000"/>
                </a:solidFill>
              </a:rPr>
              <a:t>U.S.    intelligence    officials    now    believe    North  Korea    </a:t>
            </a:r>
          </a:p>
          <a:p>
            <a:pPr marL="219743" indent="0">
              <a:buNone/>
            </a:pPr>
            <a:endParaRPr lang="en-US" sz="2400" dirty="0">
              <a:solidFill>
                <a:srgbClr val="000000"/>
              </a:solidFill>
            </a:endParaRPr>
          </a:p>
          <a:p>
            <a:pPr marL="219743" indent="0">
              <a:buNone/>
            </a:pPr>
            <a:r>
              <a:rPr lang="en-US" sz="2400" dirty="0">
                <a:solidFill>
                  <a:srgbClr val="000000"/>
                </a:solidFill>
              </a:rPr>
              <a:t>is    developing    the    technology    to    make    nuclear    </a:t>
            </a:r>
          </a:p>
          <a:p>
            <a:pPr marL="219743" indent="0">
              <a:buNone/>
            </a:pPr>
            <a:endParaRPr lang="en-US" sz="2400" dirty="0">
              <a:solidFill>
                <a:srgbClr val="000000"/>
              </a:solidFill>
            </a:endParaRPr>
          </a:p>
          <a:p>
            <a:pPr marL="219743" indent="0">
              <a:buNone/>
            </a:pPr>
            <a:r>
              <a:rPr lang="en-US" sz="2400" dirty="0">
                <a:solidFill>
                  <a:srgbClr val="000000"/>
                </a:solidFill>
              </a:rPr>
              <a:t>warheads    small    enough    to    fit    atop    the    country    's    </a:t>
            </a:r>
          </a:p>
          <a:p>
            <a:pPr marL="219743" indent="0">
              <a:buNone/>
            </a:pPr>
            <a:endParaRPr lang="en-US" sz="2400" dirty="0">
              <a:solidFill>
                <a:srgbClr val="000000"/>
              </a:solidFill>
            </a:endParaRPr>
          </a:p>
          <a:p>
            <a:pPr marL="219743" indent="0">
              <a:buNone/>
            </a:pPr>
            <a:r>
              <a:rPr lang="en-US" sz="2400" dirty="0">
                <a:solidFill>
                  <a:srgbClr val="000000"/>
                </a:solidFill>
              </a:rPr>
              <a:t>growing    arsenal    of    missiles    potentially    putting    </a:t>
            </a:r>
          </a:p>
          <a:p>
            <a:pPr marL="219743" indent="0">
              <a:buNone/>
            </a:pPr>
            <a:endParaRPr lang="en-US" sz="2400" dirty="0">
              <a:solidFill>
                <a:srgbClr val="000000"/>
              </a:solidFill>
            </a:endParaRPr>
          </a:p>
          <a:p>
            <a:pPr marL="219743" indent="0">
              <a:buNone/>
            </a:pPr>
            <a:r>
              <a:rPr lang="en-US" sz="2400" dirty="0">
                <a:solidFill>
                  <a:srgbClr val="000000"/>
                </a:solidFill>
              </a:rPr>
              <a:t>Tokyo    and    U.S.    troops    based    in    Japan    at    risk    ,    </a:t>
            </a:r>
          </a:p>
          <a:p>
            <a:pPr marL="219743" indent="0">
              <a:buNone/>
            </a:pPr>
            <a:endParaRPr lang="en-US" sz="2400" dirty="0">
              <a:solidFill>
                <a:srgbClr val="000000"/>
              </a:solidFill>
            </a:endParaRPr>
          </a:p>
          <a:p>
            <a:pPr marL="219743" indent="0">
              <a:buNone/>
            </a:pPr>
            <a:r>
              <a:rPr lang="en-US" sz="2400" dirty="0">
                <a:solidFill>
                  <a:srgbClr val="000000"/>
                </a:solidFill>
              </a:rPr>
              <a:t>according    to    officials    who    have    received    the    intelligence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5</a:t>
            </a:fld>
            <a:endParaRPr lang="en-US"/>
          </a:p>
        </p:txBody>
      </p:sp>
    </p:spTree>
    <p:extLst>
      <p:ext uri="{BB962C8B-B14F-4D97-AF65-F5344CB8AC3E}">
        <p14:creationId xmlns:p14="http://schemas.microsoft.com/office/powerpoint/2010/main" val="40056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913607"/>
          </a:xfrm>
        </p:spPr>
        <p:txBody>
          <a:bodyPr>
            <a:normAutofit/>
          </a:bodyPr>
          <a:lstStyle/>
          <a:p>
            <a:r>
              <a:rPr lang="en-US" sz="3100" dirty="0"/>
              <a:t>Generative V.S. discriminative models</a:t>
            </a:r>
          </a:p>
        </p:txBody>
      </p:sp>
      <p:sp>
        <p:nvSpPr>
          <p:cNvPr id="4" name="Text Placeholder 3"/>
          <p:cNvSpPr>
            <a:spLocks noGrp="1"/>
          </p:cNvSpPr>
          <p:nvPr>
            <p:ph type="body" idx="1"/>
          </p:nvPr>
        </p:nvSpPr>
        <p:spPr>
          <a:xfrm>
            <a:off x="629842" y="950121"/>
            <a:ext cx="3868340" cy="823912"/>
          </a:xfrm>
        </p:spPr>
        <p:txBody>
          <a:bodyPr/>
          <a:lstStyle/>
          <a:p>
            <a:r>
              <a:rPr lang="en-US" sz="3000" dirty="0"/>
              <a:t>Generative</a:t>
            </a:r>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629842" y="1863728"/>
                <a:ext cx="3868340" cy="3684588"/>
              </a:xfrm>
            </p:spPr>
            <p:txBody>
              <a:bodyPr>
                <a:noAutofit/>
              </a:bodyPr>
              <a:lstStyle/>
              <a:p>
                <a:r>
                  <a:rPr lang="en-US" sz="2600" dirty="0">
                    <a:latin typeface="Arial" charset="0"/>
                    <a:ea typeface="Arial" charset="0"/>
                    <a:cs typeface="Arial" charset="0"/>
                  </a:rPr>
                  <a:t>joint distribution</a:t>
                </a:r>
              </a:p>
              <a:p>
                <a:pPr lvl="1"/>
                <a:r>
                  <a:rPr lang="en-US" sz="2400" dirty="0">
                    <a:latin typeface="Arial" charset="0"/>
                    <a:ea typeface="Arial" charset="0"/>
                    <a:cs typeface="Arial" charset="0"/>
                  </a:rPr>
                  <a:t>Full probabilistic specification for all the random variables</a:t>
                </a:r>
              </a:p>
              <a:p>
                <a:r>
                  <a:rPr lang="en-US" sz="2400" dirty="0">
                    <a:latin typeface="Arial" charset="0"/>
                    <a:ea typeface="Arial" charset="0"/>
                    <a:cs typeface="Arial" charset="0"/>
                  </a:rPr>
                  <a:t>Dependence assumption has to be specified for P</a:t>
                </a:r>
                <a14:m>
                  <m:oMath xmlns:m="http://schemas.openxmlformats.org/officeDocument/2006/math">
                    <m:d>
                      <m:dPr>
                        <m:ctrlPr>
                          <a:rPr lang="en-US" sz="2400" i="1">
                            <a:latin typeface="Cambria Math" panose="02040503050406030204" pitchFamily="18" charset="0"/>
                            <a:ea typeface="Arial" charset="0"/>
                            <a:cs typeface="Arial" charset="0"/>
                          </a:rPr>
                        </m:ctrlPr>
                      </m:dPr>
                      <m:e>
                        <m:r>
                          <a:rPr lang="en-US" sz="2400" b="1" i="1" smtClean="0">
                            <a:latin typeface="Cambria Math" charset="0"/>
                            <a:ea typeface="Arial" charset="0"/>
                            <a:cs typeface="Arial" charset="0"/>
                          </a:rPr>
                          <m:t>𝒘</m:t>
                        </m:r>
                      </m:e>
                      <m:e>
                        <m:r>
                          <a:rPr lang="en-US" sz="2400" b="1" i="1" smtClean="0">
                            <a:latin typeface="Cambria Math" charset="0"/>
                            <a:ea typeface="Arial" charset="0"/>
                            <a:cs typeface="Arial" charset="0"/>
                          </a:rPr>
                          <m:t>𝒕</m:t>
                        </m:r>
                      </m:e>
                    </m:d>
                  </m:oMath>
                </a14:m>
                <a:r>
                  <a:rPr lang="en-US" sz="2400" dirty="0">
                    <a:latin typeface="Arial" charset="0"/>
                    <a:ea typeface="Arial" charset="0"/>
                    <a:cs typeface="Arial" charset="0"/>
                  </a:rPr>
                  <a:t> and P</a:t>
                </a:r>
                <a14:m>
                  <m:oMath xmlns:m="http://schemas.openxmlformats.org/officeDocument/2006/math">
                    <m:r>
                      <a:rPr lang="en-US" sz="2400" b="0" i="1" smtClean="0">
                        <a:latin typeface="Cambria Math" charset="0"/>
                        <a:ea typeface="Arial" charset="0"/>
                        <a:cs typeface="Arial" charset="0"/>
                      </a:rPr>
                      <m:t>(</m:t>
                    </m:r>
                    <m:r>
                      <a:rPr lang="en-US" sz="2400" b="1" i="1" smtClean="0">
                        <a:latin typeface="Cambria Math" charset="0"/>
                        <a:ea typeface="Arial" charset="0"/>
                        <a:cs typeface="Arial" charset="0"/>
                      </a:rPr>
                      <m:t>𝒕</m:t>
                    </m:r>
                    <m:r>
                      <a:rPr lang="en-US" sz="2400" b="0" i="1" smtClean="0">
                        <a:latin typeface="Cambria Math" charset="0"/>
                        <a:ea typeface="Arial" charset="0"/>
                        <a:cs typeface="Arial" charset="0"/>
                      </a:rPr>
                      <m:t>)</m:t>
                    </m:r>
                  </m:oMath>
                </a14:m>
                <a:endParaRPr lang="en-US" sz="2400" dirty="0">
                  <a:latin typeface="Arial" charset="0"/>
                  <a:ea typeface="Arial" charset="0"/>
                  <a:cs typeface="Arial" charset="0"/>
                </a:endParaRPr>
              </a:p>
              <a:p>
                <a:r>
                  <a:rPr lang="en-US" sz="2400" dirty="0">
                    <a:latin typeface="Arial" charset="0"/>
                    <a:ea typeface="Arial" charset="0"/>
                    <a:cs typeface="Arial" charset="0"/>
                  </a:rPr>
                  <a:t>Can be used in unsupervised learning</a:t>
                </a:r>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629842" y="1863728"/>
                <a:ext cx="3868340" cy="3684588"/>
              </a:xfrm>
              <a:blipFill rotWithShape="0">
                <a:blip r:embed="rId2"/>
                <a:stretch>
                  <a:fillRect l="-2362" t="-2815" r="-1102"/>
                </a:stretch>
              </a:blipFill>
            </p:spPr>
            <p:txBody>
              <a:bodyPr/>
              <a:lstStyle/>
              <a:p>
                <a:r>
                  <a:rPr lang="en-US">
                    <a:noFill/>
                  </a:rPr>
                  <a:t> </a:t>
                </a:r>
              </a:p>
            </p:txBody>
          </p:sp>
        </mc:Fallback>
      </mc:AlternateContent>
      <p:sp>
        <p:nvSpPr>
          <p:cNvPr id="6" name="Text Placeholder 5"/>
          <p:cNvSpPr>
            <a:spLocks noGrp="1"/>
          </p:cNvSpPr>
          <p:nvPr>
            <p:ph type="body" sz="quarter" idx="3"/>
          </p:nvPr>
        </p:nvSpPr>
        <p:spPr>
          <a:xfrm>
            <a:off x="4629150" y="950121"/>
            <a:ext cx="3887391" cy="823912"/>
          </a:xfrm>
        </p:spPr>
        <p:txBody>
          <a:bodyPr>
            <a:normAutofit/>
          </a:bodyPr>
          <a:lstStyle/>
          <a:p>
            <a:r>
              <a:rPr lang="en-US" sz="3000" dirty="0"/>
              <a:t>Discriminative </a:t>
            </a:r>
          </a:p>
        </p:txBody>
      </p:sp>
      <mc:AlternateContent xmlns:mc="http://schemas.openxmlformats.org/markup-compatibility/2006" xmlns:a14="http://schemas.microsoft.com/office/drawing/2010/main">
        <mc:Choice Requires="a14">
          <p:sp>
            <p:nvSpPr>
              <p:cNvPr id="7" name="Content Placeholder 6"/>
              <p:cNvSpPr>
                <a:spLocks noGrp="1"/>
              </p:cNvSpPr>
              <p:nvPr>
                <p:ph sz="quarter" idx="4"/>
              </p:nvPr>
            </p:nvSpPr>
            <p:spPr>
              <a:xfrm>
                <a:off x="4629150" y="1863728"/>
                <a:ext cx="4281170" cy="3684588"/>
              </a:xfrm>
            </p:spPr>
            <p:txBody>
              <a:bodyPr>
                <a:noAutofit/>
              </a:bodyPr>
              <a:lstStyle/>
              <a:p>
                <a:r>
                  <a:rPr lang="en-US" sz="2600" dirty="0">
                    <a:latin typeface="Arial" charset="0"/>
                    <a:ea typeface="Arial" charset="0"/>
                    <a:cs typeface="Arial" charset="0"/>
                  </a:rPr>
                  <a:t>conditional distribution</a:t>
                </a:r>
              </a:p>
              <a:p>
                <a:pPr lvl="1"/>
                <a:r>
                  <a:rPr lang="en-US" sz="2400" dirty="0">
                    <a:latin typeface="Arial" charset="0"/>
                    <a:ea typeface="Arial" charset="0"/>
                    <a:cs typeface="Arial" charset="0"/>
                  </a:rPr>
                  <a:t>Only explain the target variable</a:t>
                </a:r>
              </a:p>
              <a:p>
                <a:r>
                  <a:rPr lang="en-US" sz="2400" dirty="0">
                    <a:latin typeface="Arial" charset="0"/>
                    <a:ea typeface="Arial" charset="0"/>
                    <a:cs typeface="Arial" charset="0"/>
                  </a:rPr>
                  <a:t>Arbitrary features can be incorporated for modeling P</a:t>
                </a:r>
                <a14:m>
                  <m:oMath xmlns:m="http://schemas.openxmlformats.org/officeDocument/2006/math">
                    <m:d>
                      <m:dPr>
                        <m:ctrlPr>
                          <a:rPr lang="en-US" sz="2400" i="1">
                            <a:latin typeface="Cambria Math" panose="02040503050406030204" pitchFamily="18" charset="0"/>
                            <a:ea typeface="Arial" charset="0"/>
                            <a:cs typeface="Arial" charset="0"/>
                          </a:rPr>
                        </m:ctrlPr>
                      </m:dPr>
                      <m:e>
                        <m:r>
                          <a:rPr lang="en-US" sz="2400" b="1" i="1">
                            <a:latin typeface="Cambria Math" charset="0"/>
                            <a:ea typeface="Arial" charset="0"/>
                            <a:cs typeface="Arial" charset="0"/>
                          </a:rPr>
                          <m:t>𝒕</m:t>
                        </m:r>
                      </m:e>
                      <m:e>
                        <m:r>
                          <a:rPr lang="en-US" sz="2400" b="1" i="1">
                            <a:latin typeface="Cambria Math" charset="0"/>
                            <a:ea typeface="Arial" charset="0"/>
                            <a:cs typeface="Arial" charset="0"/>
                          </a:rPr>
                          <m:t>𝒘</m:t>
                        </m:r>
                      </m:e>
                    </m:d>
                  </m:oMath>
                </a14:m>
                <a:r>
                  <a:rPr lang="en-US" sz="2400" dirty="0">
                    <a:latin typeface="Arial" charset="0"/>
                    <a:ea typeface="Arial" charset="0"/>
                    <a:cs typeface="Arial" charset="0"/>
                  </a:rPr>
                  <a:t> </a:t>
                </a:r>
              </a:p>
              <a:p>
                <a:r>
                  <a:rPr lang="en-US" sz="2400" dirty="0">
                    <a:latin typeface="Arial" charset="0"/>
                    <a:ea typeface="Arial" charset="0"/>
                    <a:cs typeface="Arial" charset="0"/>
                  </a:rPr>
                  <a:t>Need labeled data, suitable for (semi-) supervised learning</a:t>
                </a:r>
              </a:p>
            </p:txBody>
          </p:sp>
        </mc:Choice>
        <mc:Fallback xmlns="">
          <p:sp>
            <p:nvSpPr>
              <p:cNvPr id="7" name="Content Placeholder 6"/>
              <p:cNvSpPr>
                <a:spLocks noGrp="1" noRot="1" noChangeAspect="1" noMove="1" noResize="1" noEditPoints="1" noAdjustHandles="1" noChangeArrowheads="1" noChangeShapeType="1" noTextEdit="1"/>
              </p:cNvSpPr>
              <p:nvPr>
                <p:ph sz="quarter" idx="4"/>
              </p:nvPr>
            </p:nvSpPr>
            <p:spPr>
              <a:xfrm>
                <a:off x="4629150" y="1863728"/>
                <a:ext cx="4281170" cy="3684588"/>
              </a:xfrm>
              <a:blipFill rotWithShape="0">
                <a:blip r:embed="rId3"/>
                <a:stretch>
                  <a:fillRect l="-2134" t="-2815"/>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1F659266-CC28-4756-A079-26437DFBC729}" type="slidenum">
              <a:rPr lang="en-US" smtClean="0"/>
              <a:t>50</a:t>
            </a:fld>
            <a:endParaRPr lang="en-US"/>
          </a:p>
        </p:txBody>
      </p:sp>
    </p:spTree>
    <p:extLst>
      <p:ext uri="{BB962C8B-B14F-4D97-AF65-F5344CB8AC3E}">
        <p14:creationId xmlns:p14="http://schemas.microsoft.com/office/powerpoint/2010/main" val="77303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Classifiers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03225" lvl="1" indent="-403225">
                  <a:spcBef>
                    <a:spcPts val="750"/>
                  </a:spcBef>
                </a:pPr>
                <a14:m>
                  <m:oMath xmlns:m="http://schemas.openxmlformats.org/officeDocument/2006/math">
                    <m:r>
                      <a:rPr lang="en-US" sz="3200" i="1">
                        <a:latin typeface="Cambria Math" charset="0"/>
                      </a:rPr>
                      <m:t>𝑃</m:t>
                    </m:r>
                    <m:d>
                      <m:dPr>
                        <m:ctrlPr>
                          <a:rPr lang="en-US" sz="3200" i="1">
                            <a:latin typeface="Cambria Math" panose="02040503050406030204" pitchFamily="18" charset="0"/>
                          </a:rPr>
                        </m:ctrlPr>
                      </m:dPr>
                      <m:e>
                        <m:r>
                          <a:rPr lang="en-US" sz="3200" b="1" i="1">
                            <a:latin typeface="Cambria Math" panose="02040503050406030204" pitchFamily="18" charset="0"/>
                          </a:rPr>
                          <m:t>𝒕</m:t>
                        </m:r>
                      </m:e>
                      <m:e>
                        <m:r>
                          <a:rPr lang="en-US" sz="3200" b="1" i="1">
                            <a:latin typeface="Cambria Math" panose="02040503050406030204" pitchFamily="18" charset="0"/>
                          </a:rPr>
                          <m:t>𝒘</m:t>
                        </m:r>
                      </m:e>
                    </m:d>
                    <m:r>
                      <a:rPr lang="en-US" sz="3200" i="1">
                        <a:latin typeface="Cambria Math" panose="02040503050406030204" pitchFamily="18" charset="0"/>
                      </a:rPr>
                      <m:t>=</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r>
                          <a:rPr lang="en-US" sz="3200" i="1">
                            <a:latin typeface="Cambria Math" charset="0"/>
                          </a:rPr>
                          <m:t>𝑃</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nary>
                  </m:oMath>
                </a14:m>
                <a:endParaRPr lang="en-US" sz="3200" dirty="0"/>
              </a:p>
              <a:p>
                <a:pPr marL="403225" lvl="1" indent="-403225">
                  <a:spcBef>
                    <a:spcPts val="750"/>
                  </a:spcBef>
                </a:pPr>
                <a:r>
                  <a:rPr lang="en-US" sz="3200" dirty="0"/>
                  <a:t>~95% accuracy (token-wise)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51</a:t>
            </a:fld>
            <a:endParaRPr lang="en-US" dirty="0"/>
          </a:p>
        </p:txBody>
      </p:sp>
      <p:grpSp>
        <p:nvGrpSpPr>
          <p:cNvPr id="6" name="Group 5"/>
          <p:cNvGrpSpPr/>
          <p:nvPr/>
        </p:nvGrpSpPr>
        <p:grpSpPr>
          <a:xfrm>
            <a:off x="2145951" y="2825192"/>
            <a:ext cx="2002971" cy="1949879"/>
            <a:chOff x="5471658" y="4427085"/>
            <a:chExt cx="2002971" cy="1949879"/>
          </a:xfrm>
        </p:grpSpPr>
        <mc:AlternateContent xmlns:mc="http://schemas.openxmlformats.org/markup-compatibility/2006" xmlns:a14="http://schemas.microsoft.com/office/drawing/2010/main">
          <mc:Choice Requires="a14">
            <p:sp>
              <p:nvSpPr>
                <p:cNvPr id="7" name="Oval 6"/>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i="1" dirty="0">
                                <a:latin typeface="Cambria Math" charset="0"/>
                              </a:rPr>
                              <m:t>1</m:t>
                            </m:r>
                          </m:sub>
                        </m:sSub>
                      </m:oMath>
                    </m:oMathPara>
                  </a14:m>
                  <a:endParaRPr lang="en-US" sz="2400" baseline="-25000" dirty="0"/>
                </a:p>
              </p:txBody>
            </p:sp>
          </mc:Choice>
          <mc:Fallback xmlns="">
            <p:sp>
              <p:nvSpPr>
                <p:cNvPr id="7" name="Oval 6"/>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3"/>
                  <a:stretch>
                    <a:fillRect/>
                  </a:stretch>
                </a:blipFill>
              </p:spPr>
              <p:txBody>
                <a:bodyPr/>
                <a:lstStyle/>
                <a:p>
                  <a:r>
                    <a:rPr lang="en-US">
                      <a:noFill/>
                    </a:rPr>
                    <a:t> </a:t>
                  </a:r>
                </a:p>
              </p:txBody>
            </p:sp>
          </mc:Fallback>
        </mc:AlternateContent>
        <p:sp>
          <p:nvSpPr>
            <p:cNvPr id="8" name="Oval 7"/>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9" name="Oval 8"/>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charset="0"/>
                              </a:rPr>
                              <m:t>𝑤</m:t>
                            </m:r>
                          </m:e>
                          <m:sub>
                            <m:r>
                              <a:rPr lang="en-US" sz="2400" b="0" i="1" dirty="0" smtClean="0">
                                <a:latin typeface="Cambria Math" charset="0"/>
                              </a:rPr>
                              <m:t>1</m:t>
                            </m:r>
                          </m:sub>
                        </m:sSub>
                      </m:oMath>
                    </m:oMathPara>
                  </a14:m>
                  <a:endParaRPr lang="en-US" sz="2400" baseline="-25000" dirty="0"/>
                </a:p>
              </p:txBody>
            </p:sp>
          </mc:Choice>
          <mc:Fallback xmlns="">
            <p:sp>
              <p:nvSpPr>
                <p:cNvPr id="9" name="Oval 8"/>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4"/>
                  <a:stretch>
                    <a:fillRect/>
                  </a:stretch>
                </a:blipFill>
              </p:spPr>
              <p:txBody>
                <a:bodyPr/>
                <a:lstStyle/>
                <a:p>
                  <a:r>
                    <a:rPr lang="en-US">
                      <a:noFill/>
                    </a:rPr>
                    <a:t> </a:t>
                  </a:r>
                </a:p>
              </p:txBody>
            </p:sp>
          </mc:Fallback>
        </mc:AlternateContent>
        <p:sp>
          <p:nvSpPr>
            <p:cNvPr id="10" name="Oval 9"/>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11" name="Straight Arrow Connector 10"/>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6896382" y="5677605"/>
                  <a:ext cx="470694" cy="69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2</m:t>
                            </m:r>
                          </m:sub>
                        </m:sSub>
                      </m:oMath>
                    </m:oMathPara>
                  </a14:m>
                  <a:endParaRPr lang="en-US" sz="2400" baseline="-25000" dirty="0"/>
                </a:p>
                <a:p>
                  <a:endParaRPr lang="en-US" sz="2400"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896382" y="5677605"/>
                  <a:ext cx="470694" cy="699359"/>
                </a:xfrm>
                <a:prstGeom prst="rect">
                  <a:avLst/>
                </a:prstGeom>
                <a:blipFill rotWithShape="0">
                  <a:blip r:embed="rId5"/>
                  <a:stretch>
                    <a:fillRect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2</m:t>
                            </m:r>
                          </m:sub>
                        </m:sSub>
                      </m:oMath>
                    </m:oMathPara>
                  </a14:m>
                  <a:endParaRPr lang="en-US" sz="2400"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6"/>
                  <a:stretch>
                    <a:fillRect b="-1316"/>
                  </a:stretch>
                </a:blipFill>
              </p:spPr>
              <p:txBody>
                <a:bodyPr/>
                <a:lstStyle/>
                <a:p>
                  <a:r>
                    <a:rPr lang="en-US">
                      <a:noFill/>
                    </a:rPr>
                    <a:t> </a:t>
                  </a:r>
                </a:p>
              </p:txBody>
            </p:sp>
          </mc:Fallback>
        </mc:AlternateContent>
      </p:grpSp>
      <p:grpSp>
        <p:nvGrpSpPr>
          <p:cNvPr id="24" name="Group 23"/>
          <p:cNvGrpSpPr/>
          <p:nvPr/>
        </p:nvGrpSpPr>
        <p:grpSpPr>
          <a:xfrm>
            <a:off x="4980423" y="2856384"/>
            <a:ext cx="2002971" cy="1828800"/>
            <a:chOff x="5471658" y="4427085"/>
            <a:chExt cx="2002971" cy="1828800"/>
          </a:xfrm>
        </p:grpSpPr>
        <mc:AlternateContent xmlns:mc="http://schemas.openxmlformats.org/markup-compatibility/2006" xmlns:a14="http://schemas.microsoft.com/office/drawing/2010/main">
          <mc:Choice Requires="a14">
            <p:sp>
              <p:nvSpPr>
                <p:cNvPr id="25" name="Oval 24"/>
                <p:cNvSpPr/>
                <p:nvPr/>
              </p:nvSpPr>
              <p:spPr>
                <a:xfrm>
                  <a:off x="5471658"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3</m:t>
                            </m:r>
                          </m:sub>
                        </m:sSub>
                      </m:oMath>
                    </m:oMathPara>
                  </a14:m>
                  <a:endParaRPr lang="en-US" sz="2400" baseline="-25000" dirty="0"/>
                </a:p>
              </p:txBody>
            </p:sp>
          </mc:Choice>
          <mc:Fallback xmlns="">
            <p:sp>
              <p:nvSpPr>
                <p:cNvPr id="25" name="Oval 24"/>
                <p:cNvSpPr>
                  <a:spLocks noRot="1" noChangeAspect="1" noMove="1" noResize="1" noEditPoints="1" noAdjustHandles="1" noChangeArrowheads="1" noChangeShapeType="1" noTextEdit="1"/>
                </p:cNvSpPr>
                <p:nvPr/>
              </p:nvSpPr>
              <p:spPr>
                <a:xfrm>
                  <a:off x="5471658" y="4427085"/>
                  <a:ext cx="685800" cy="685800"/>
                </a:xfrm>
                <a:prstGeom prst="ellipse">
                  <a:avLst/>
                </a:prstGeom>
                <a:blipFill rotWithShape="0">
                  <a:blip r:embed="rId7"/>
                  <a:stretch>
                    <a:fillRect/>
                  </a:stretch>
                </a:blipFill>
              </p:spPr>
              <p:txBody>
                <a:bodyPr/>
                <a:lstStyle/>
                <a:p>
                  <a:r>
                    <a:rPr lang="en-US">
                      <a:noFill/>
                    </a:rPr>
                    <a:t> </a:t>
                  </a:r>
                </a:p>
              </p:txBody>
            </p:sp>
          </mc:Fallback>
        </mc:AlternateContent>
        <p:sp>
          <p:nvSpPr>
            <p:cNvPr id="26" name="Oval 25"/>
            <p:cNvSpPr/>
            <p:nvPr/>
          </p:nvSpPr>
          <p:spPr>
            <a:xfrm>
              <a:off x="6788829" y="4427085"/>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7" name="Oval 26"/>
                <p:cNvSpPr/>
                <p:nvPr/>
              </p:nvSpPr>
              <p:spPr>
                <a:xfrm>
                  <a:off x="5471658"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3</m:t>
                            </m:r>
                          </m:sub>
                        </m:sSub>
                      </m:oMath>
                    </m:oMathPara>
                  </a14:m>
                  <a:endParaRPr lang="en-US" sz="2400" baseline="-25000" dirty="0"/>
                </a:p>
              </p:txBody>
            </p:sp>
          </mc:Choice>
          <mc:Fallback xmlns="">
            <p:sp>
              <p:nvSpPr>
                <p:cNvPr id="27" name="Oval 26"/>
                <p:cNvSpPr>
                  <a:spLocks noRot="1" noChangeAspect="1" noMove="1" noResize="1" noEditPoints="1" noAdjustHandles="1" noChangeArrowheads="1" noChangeShapeType="1" noTextEdit="1"/>
                </p:cNvSpPr>
                <p:nvPr/>
              </p:nvSpPr>
              <p:spPr>
                <a:xfrm>
                  <a:off x="5471658" y="5570085"/>
                  <a:ext cx="685800" cy="685800"/>
                </a:xfrm>
                <a:prstGeom prst="ellipse">
                  <a:avLst/>
                </a:prstGeom>
                <a:blipFill rotWithShape="0">
                  <a:blip r:embed="rId8"/>
                  <a:stretch>
                    <a:fillRect/>
                  </a:stretch>
                </a:blipFill>
              </p:spPr>
              <p:txBody>
                <a:bodyPr/>
                <a:lstStyle/>
                <a:p>
                  <a:r>
                    <a:rPr lang="en-US">
                      <a:noFill/>
                    </a:rPr>
                    <a:t> </a:t>
                  </a:r>
                </a:p>
              </p:txBody>
            </p:sp>
          </mc:Fallback>
        </mc:AlternateContent>
        <p:sp>
          <p:nvSpPr>
            <p:cNvPr id="28" name="Oval 27"/>
            <p:cNvSpPr/>
            <p:nvPr/>
          </p:nvSpPr>
          <p:spPr>
            <a:xfrm>
              <a:off x="6788829" y="5570085"/>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cxnSp>
          <p:nvCxnSpPr>
            <p:cNvPr id="29" name="Straight Arrow Connector 28"/>
            <p:cNvCxnSpPr/>
            <p:nvPr/>
          </p:nvCxnSpPr>
          <p:spPr>
            <a:xfrm flipV="1">
              <a:off x="5814558"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131729" y="5112885"/>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978536" y="5678482"/>
                  <a:ext cx="47069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charset="0"/>
                              </a:rPr>
                              <m:t>𝑤</m:t>
                            </m:r>
                          </m:e>
                          <m:sub>
                            <m:r>
                              <a:rPr lang="en-US" sz="2400" b="0" i="1" dirty="0" smtClean="0">
                                <a:latin typeface="Cambria Math" charset="0"/>
                              </a:rPr>
                              <m:t>4</m:t>
                            </m:r>
                          </m:sub>
                        </m:sSub>
                      </m:oMath>
                    </m:oMathPara>
                  </a14:m>
                  <a:endParaRPr lang="en-US" sz="2400" baseline="-25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978536" y="5678482"/>
                  <a:ext cx="470694" cy="461665"/>
                </a:xfrm>
                <a:prstGeom prst="rect">
                  <a:avLst/>
                </a:prstGeom>
                <a:blipFill rotWithShape="0">
                  <a:blip r:embed="rId9"/>
                  <a:stretch>
                    <a:fillRect l="-779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978536" y="4520784"/>
                  <a:ext cx="4960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charset="0"/>
                              </a:rPr>
                              <m:t>𝑡</m:t>
                            </m:r>
                          </m:e>
                          <m:sub>
                            <m:r>
                              <a:rPr lang="en-US" sz="2400" b="0" i="1" dirty="0" smtClean="0">
                                <a:latin typeface="Cambria Math" charset="0"/>
                              </a:rPr>
                              <m:t>4</m:t>
                            </m:r>
                          </m:sub>
                        </m:sSub>
                      </m:oMath>
                    </m:oMathPara>
                  </a14:m>
                  <a:endParaRPr lang="en-US" sz="2400" baseline="-25000" dirty="0"/>
                </a:p>
              </p:txBody>
            </p:sp>
          </mc:Choice>
          <mc:Fallback xmlns="">
            <p:sp>
              <p:nvSpPr>
                <p:cNvPr id="32" name="TextBox 31"/>
                <p:cNvSpPr txBox="1">
                  <a:spLocks noRot="1" noChangeAspect="1" noMove="1" noResize="1" noEditPoints="1" noAdjustHandles="1" noChangeArrowheads="1" noChangeShapeType="1" noTextEdit="1"/>
                </p:cNvSpPr>
                <p:nvPr/>
              </p:nvSpPr>
              <p:spPr>
                <a:xfrm>
                  <a:off x="6978536" y="4520784"/>
                  <a:ext cx="496093" cy="461665"/>
                </a:xfrm>
                <a:prstGeom prst="rect">
                  <a:avLst/>
                </a:prstGeom>
                <a:blipFill rotWithShape="0">
                  <a:blip r:embed="rId10"/>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903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Maximum entropy Markov models</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sz="2800" dirty="0"/>
                  <a:t>MEMMs  are discriminative models of the labels </a:t>
                </a:r>
                <a14:m>
                  <m:oMath xmlns:m="http://schemas.openxmlformats.org/officeDocument/2006/math">
                    <m:r>
                      <a:rPr lang="en-US" sz="2800" b="1" i="1" dirty="0" smtClean="0">
                        <a:latin typeface="Cambria Math" panose="02040503050406030204" pitchFamily="18" charset="0"/>
                      </a:rPr>
                      <m:t>𝒕</m:t>
                    </m:r>
                  </m:oMath>
                </a14:m>
                <a:r>
                  <a:rPr lang="en-US" sz="2800" dirty="0"/>
                  <a:t> given the observed input sequence </a:t>
                </a:r>
                <a14:m>
                  <m:oMath xmlns:m="http://schemas.openxmlformats.org/officeDocument/2006/math">
                    <m:r>
                      <a:rPr lang="en-US" sz="2800" b="1" i="1" dirty="0" smtClean="0">
                        <a:latin typeface="Cambria Math" panose="02040503050406030204" pitchFamily="18" charset="0"/>
                      </a:rPr>
                      <m:t>𝒘</m:t>
                    </m:r>
                  </m:oMath>
                </a14:m>
                <a:endParaRPr lang="en-US" sz="2800" dirty="0"/>
              </a:p>
              <a:p>
                <a:pPr lvl="1"/>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e>
                    </m:nary>
                  </m:oMath>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3"/>
                <a:stretch>
                  <a:fillRect l="-1314" t="-1118"/>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1610404" y="3525840"/>
            <a:ext cx="6315075" cy="2600325"/>
          </a:xfrm>
          <a:prstGeom prst="rect">
            <a:avLst/>
          </a:prstGeom>
        </p:spPr>
      </p:pic>
      <p:sp>
        <p:nvSpPr>
          <p:cNvPr id="10" name="Oval 9"/>
          <p:cNvSpPr/>
          <p:nvPr/>
        </p:nvSpPr>
        <p:spPr>
          <a:xfrm rot="2515546">
            <a:off x="1667359" y="3636204"/>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659266-CC28-4756-A079-26437DFBC729}" type="slidenum">
              <a:rPr lang="en-US" smtClean="0"/>
              <a:t>52</a:t>
            </a:fld>
            <a:endParaRPr lang="en-US"/>
          </a:p>
        </p:txBody>
      </p:sp>
    </p:spTree>
    <p:extLst>
      <p:ext uri="{BB962C8B-B14F-4D97-AF65-F5344CB8AC3E}">
        <p14:creationId xmlns:p14="http://schemas.microsoft.com/office/powerpoint/2010/main" val="63456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features</a:t>
            </a:r>
          </a:p>
        </p:txBody>
      </p:sp>
      <p:sp>
        <p:nvSpPr>
          <p:cNvPr id="3" name="Content Placeholder 2"/>
          <p:cNvSpPr>
            <a:spLocks noGrp="1"/>
          </p:cNvSpPr>
          <p:nvPr>
            <p:ph idx="1"/>
          </p:nvPr>
        </p:nvSpPr>
        <p:spPr/>
        <p:txBody>
          <a:bodyPr/>
          <a:lstStyle/>
          <a:p>
            <a:r>
              <a:rPr lang="en-US" dirty="0"/>
              <a:t>Emission-like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(China) = 1</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dirty="0"/>
              <a:t>(know) = 0</a:t>
            </a:r>
          </a:p>
          <a:p>
            <a:pPr lvl="1"/>
            <a:r>
              <a:rPr lang="en-US" dirty="0"/>
              <a:t>Integer (or real-valued) feature functions</a:t>
            </a:r>
          </a:p>
          <a:p>
            <a:pPr lvl="2"/>
            <a:r>
              <a:rPr lang="en-US" dirty="0" err="1"/>
              <a:t>f</a:t>
            </a:r>
            <a:r>
              <a:rPr lang="en-US" baseline="-25000" dirty="0" err="1"/>
              <a:t>number</a:t>
            </a:r>
            <a:r>
              <a:rPr lang="en-US" baseline="-25000" dirty="0"/>
              <a:t>-of-vowels-</a:t>
            </a:r>
            <a:r>
              <a:rPr lang="en-US" b="1" baseline="-25000" dirty="0">
                <a:solidFill>
                  <a:srgbClr val="FF0000"/>
                </a:solidFill>
              </a:rPr>
              <a:t>NNP</a:t>
            </a:r>
            <a:r>
              <a:rPr lang="en-US" dirty="0"/>
              <a:t>(China) = 2</a:t>
            </a:r>
          </a:p>
          <a:p>
            <a:r>
              <a:rPr lang="en-US" dirty="0"/>
              <a:t>Transition-like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baseline="-25000" dirty="0"/>
              <a:t>-</a:t>
            </a:r>
            <a:r>
              <a:rPr lang="en-US" b="1" baseline="-25000" dirty="0">
                <a:solidFill>
                  <a:srgbClr val="FF0000"/>
                </a:solidFill>
              </a:rPr>
              <a:t>NNP</a:t>
            </a:r>
            <a:r>
              <a:rPr lang="en-US" dirty="0"/>
              <a:t>(China) = 1</a:t>
            </a:r>
          </a:p>
          <a:p>
            <a:pPr lvl="2"/>
            <a:endParaRPr lang="en-US" dirty="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a:solidFill>
                    <a:srgbClr val="FF0000"/>
                  </a:solidFill>
                </a:rPr>
                <a:t>Not necessarily independent features!</a:t>
              </a: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a:t>
            </a:r>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a:t>China</a:t>
            </a:r>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a:t>NNP</a:t>
            </a:r>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53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a:t>know</a:t>
            </a:r>
          </a:p>
        </p:txBody>
      </p:sp>
    </p:spTree>
    <p:extLst>
      <p:ext uri="{BB962C8B-B14F-4D97-AF65-F5344CB8AC3E}">
        <p14:creationId xmlns:p14="http://schemas.microsoft.com/office/powerpoint/2010/main" val="6473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Parameterization of P</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t="-11818" b="-2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Associate a real-valued weight </a:t>
                </a:r>
                <a14:m>
                  <m:oMath xmlns:m="http://schemas.openxmlformats.org/officeDocument/2006/math">
                    <m:r>
                      <a:rPr lang="en-US" b="0" i="1" dirty="0" smtClean="0">
                        <a:latin typeface="Cambria Math" panose="02040503050406030204" pitchFamily="18" charset="0"/>
                      </a:rPr>
                      <m:t>𝜆</m:t>
                    </m:r>
                  </m:oMath>
                </a14:m>
                <a:r>
                  <a:rPr lang="en-US" dirty="0"/>
                  <a:t> to each specific </a:t>
                </a:r>
                <a:r>
                  <a:rPr lang="en-US" u="sng" dirty="0"/>
                  <a:t>type</a:t>
                </a:r>
                <a:r>
                  <a:rPr lang="en-US" dirty="0"/>
                  <a:t> of feature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oMath>
                </a14:m>
                <a:r>
                  <a:rPr lang="en-US" dirty="0"/>
                  <a:t> for </a:t>
                </a:r>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(w)</a:t>
                </a:r>
              </a:p>
              <a:p>
                <a:r>
                  <a:rPr lang="en-US" dirty="0"/>
                  <a:t>Define a scoring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a14:m>
                <a:endParaRPr lang="en-US" dirty="0"/>
              </a:p>
              <a:p>
                <a:r>
                  <a:rPr lang="en-US" dirty="0"/>
                  <a:t>Naturally P</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e>
                    </m:func>
                  </m:oMath>
                </a14:m>
                <a:endParaRPr lang="en-US" dirty="0"/>
              </a:p>
              <a:p>
                <a:pPr lvl="1"/>
                <a:r>
                  <a:rPr lang="en-US" dirty="0"/>
                  <a:t>Recall the basic definition of probability</a:t>
                </a:r>
              </a:p>
              <a:p>
                <a:pPr lvl="2"/>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)&gt;0 </m:t>
                    </m:r>
                  </m:oMath>
                </a14:m>
                <a:endParaRPr lang="en-US" dirty="0"/>
              </a:p>
              <a:p>
                <a:pPr lvl="2"/>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nary>
                    <m:r>
                      <a:rPr lang="en-US" b="0" i="1"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04" t="-2695" b="-1455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1F659266-CC28-4756-A079-26437DFBC729}" type="slidenum">
              <a:rPr lang="en-US" smtClean="0"/>
              <a:t>54</a:t>
            </a:fld>
            <a:endParaRPr lang="en-US"/>
          </a:p>
        </p:txBody>
      </p:sp>
    </p:spTree>
    <p:extLst>
      <p:ext uri="{BB962C8B-B14F-4D97-AF65-F5344CB8AC3E}">
        <p14:creationId xmlns:p14="http://schemas.microsoft.com/office/powerpoint/2010/main" val="9586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of MEMMs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292912"/>
                <a:ext cx="8229600" cy="2833253"/>
              </a:xfrm>
            </p:spPr>
            <p:txBody>
              <a:bodyPr/>
              <a:lstStyle/>
              <a:p>
                <a:r>
                  <a:rPr lang="en-US" dirty="0"/>
                  <a:t>It is a </a:t>
                </a:r>
                <a:r>
                  <a:rPr lang="en-US" dirty="0">
                    <a:solidFill>
                      <a:srgbClr val="3C58AD"/>
                    </a:solidFill>
                  </a:rPr>
                  <a:t>log-linear model</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𝑝</m:t>
                        </m:r>
                        <m:d>
                          <m:dPr>
                            <m:ctrlPr>
                              <a:rPr lang="en-US" i="1">
                                <a:latin typeface="Cambria Math" panose="02040503050406030204" pitchFamily="18" charset="0"/>
                              </a:rPr>
                            </m:ctrlPr>
                          </m:dPr>
                          <m:e>
                            <m:r>
                              <a:rPr lang="en-US" b="1" i="1">
                                <a:latin typeface="Cambria Math" panose="02040503050406030204" pitchFamily="18" charset="0"/>
                              </a:rPr>
                              <m:t>𝒕</m:t>
                            </m:r>
                          </m:e>
                          <m:e>
                            <m:r>
                              <a:rPr lang="en-US" b="1" i="1">
                                <a:latin typeface="Cambria Math" panose="02040503050406030204" pitchFamily="18" charset="0"/>
                              </a:rPr>
                              <m:t>𝒘</m:t>
                            </m:r>
                          </m:e>
                        </m:d>
                      </m:e>
                    </m:func>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𝝀</m:t>
                    </m:r>
                    <m:r>
                      <a:rPr lang="en-US" b="0" i="1" smtClean="0">
                        <a:latin typeface="Cambria Math" panose="02040503050406030204" pitchFamily="18" charset="0"/>
                      </a:rPr>
                      <m:t>)</m:t>
                    </m:r>
                  </m:oMath>
                </a14:m>
                <a:endParaRPr lang="en-US" dirty="0"/>
              </a:p>
              <a:p>
                <a:r>
                  <a:rPr lang="en-US" dirty="0"/>
                  <a:t>Viterbi algorithm can be used to decode the most probable label sequence solely based on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e>
                    </m:nary>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292912"/>
                <a:ext cx="8229600" cy="2833253"/>
              </a:xfrm>
              <a:blipFill rotWithShape="0">
                <a:blip r:embed="rId6"/>
                <a:stretch>
                  <a:fillRect l="-1481" t="-2581" b="-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94399" y="1364533"/>
                <a:ext cx="6452792" cy="753155"/>
              </a:xfrm>
              <a:prstGeom prst="rect">
                <a:avLst/>
              </a:prstGeom>
            </p:spPr>
            <p:txBody>
              <a:bodyPr wrap="none">
                <a:spAutoFit/>
              </a:bodyPr>
              <a:lstStyle/>
              <a:p>
                <a:r>
                  <a:rPr lang="en-US" sz="2400" dirty="0"/>
                  <a:t>P</a:t>
                </a:r>
                <a14:m>
                  <m:oMath xmlns:m="http://schemas.openxmlformats.org/officeDocument/2006/math">
                    <m:d>
                      <m:dPr>
                        <m:ctrlPr>
                          <a:rPr lang="en-US" sz="2400" i="1">
                            <a:latin typeface="Cambria Math" panose="02040503050406030204" pitchFamily="18" charset="0"/>
                          </a:rPr>
                        </m:ctrlPr>
                      </m:dPr>
                      <m:e>
                        <m:r>
                          <a:rPr lang="en-US" sz="2400" b="1" i="1">
                            <a:latin typeface="Cambria Math" panose="02040503050406030204" pitchFamily="18" charset="0"/>
                          </a:rPr>
                          <m:t>𝒕</m:t>
                        </m:r>
                      </m:e>
                      <m:e>
                        <m:r>
                          <a:rPr lang="en-US" sz="2400" b="1" i="1">
                            <a:latin typeface="Cambria Math" panose="02040503050406030204" pitchFamily="18" charset="0"/>
                          </a:rPr>
                          <m:t>𝒘</m:t>
                        </m:r>
                      </m:e>
                    </m:d>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r>
                          <a:rPr lang="en-US" sz="2400" b="0" i="1" smtClean="0">
                            <a:latin typeface="Cambria Math" charset="0"/>
                          </a:rPr>
                          <m:t>𝑃</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e>
                    </m:nary>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f>
                          <m:fPr>
                            <m:ctrlPr>
                              <a:rPr lang="en-US" sz="2400" b="0" i="1" smtClean="0">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num>
                          <m:den>
                            <m:nary>
                              <m:naryPr>
                                <m:chr m:val="∑"/>
                                <m:supHide m:val="on"/>
                                <m:ctrlPr>
                                  <a:rPr lang="en-US" sz="2400" b="0" i="1" smtClean="0">
                                    <a:latin typeface="Cambria Math" panose="02040503050406030204" pitchFamily="18" charset="0"/>
                                  </a:rPr>
                                </m:ctrlPr>
                              </m:naryPr>
                              <m:sub>
                                <m:r>
                                  <a:rPr lang="en-US" sz="2400" b="0" i="1" smtClean="0">
                                    <a:solidFill>
                                      <a:srgbClr val="FF0000"/>
                                    </a:solidFill>
                                    <a:latin typeface="Cambria Math" charset="0"/>
                                  </a:rPr>
                                  <m:t>𝑡</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0" i="1" smtClean="0">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den>
                        </m:f>
                      </m:e>
                    </m:nary>
                  </m:oMath>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794399" y="1364533"/>
                <a:ext cx="6452792" cy="753155"/>
              </a:xfrm>
              <a:prstGeom prst="rect">
                <a:avLst/>
              </a:prstGeom>
              <a:blipFill rotWithShape="0">
                <a:blip r:embed="rId7"/>
                <a:stretch>
                  <a:fillRect l="-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22968" y="2258333"/>
                <a:ext cx="4459169" cy="11347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m:t>
                      </m:r>
                      <m:f>
                        <m:fPr>
                          <m:ctrlPr>
                            <a:rPr lang="en-US" sz="3200" i="1" smtClean="0">
                              <a:latin typeface="Cambria Math" panose="02040503050406030204" pitchFamily="18" charset="0"/>
                            </a:rPr>
                          </m:ctrlPr>
                        </m:fPr>
                        <m:num>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exp</m:t>
                                  </m:r>
                                </m:fName>
                                <m:e>
                                  <m:d>
                                    <m:dPr>
                                      <m:ctrlPr>
                                        <a:rPr lang="en-US" sz="3200" i="1">
                                          <a:latin typeface="Cambria Math" panose="02040503050406030204" pitchFamily="18" charset="0"/>
                                        </a:rPr>
                                      </m:ctrlPr>
                                    </m:dPr>
                                    <m:e>
                                      <m:r>
                                        <a:rPr lang="en-US" sz="3200" i="1">
                                          <a:latin typeface="Cambria Math" panose="02040503050406030204" pitchFamily="18" charset="0"/>
                                        </a:rPr>
                                        <m:t>𝑓</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𝑡</m:t>
                                          </m:r>
                                        </m:e>
                                        <m:sub>
                                          <m:r>
                                            <a:rPr lang="en-US" sz="3200" i="1">
                                              <a:latin typeface="Cambria Math" panose="02040503050406030204" pitchFamily="18" charset="0"/>
                                            </a:rPr>
                                            <m:t>𝑖</m:t>
                                          </m:r>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r>
                                        <a:rPr lang="en-US" sz="3200" i="1">
                                          <a:latin typeface="Cambria Math" panose="02040503050406030204" pitchFamily="18" charset="0"/>
                                        </a:rPr>
                                        <m:t>)</m:t>
                                      </m:r>
                                    </m:e>
                                  </m:d>
                                </m:e>
                              </m:func>
                            </m:e>
                          </m:nary>
                        </m:num>
                        <m:den>
                          <m:nary>
                            <m:naryPr>
                              <m:chr m:val="∏"/>
                              <m:supHide m:val="on"/>
                              <m:ctrlPr>
                                <a:rPr lang="en-US" sz="2400" i="1" smtClean="0">
                                  <a:latin typeface="Cambria Math" panose="02040503050406030204" pitchFamily="18" charset="0"/>
                                </a:rPr>
                              </m:ctrlPr>
                            </m:naryPr>
                            <m:sub>
                              <m:r>
                                <a:rPr lang="en-US" sz="2400" i="1">
                                  <a:latin typeface="Cambria Math" panose="02040503050406030204" pitchFamily="18" charset="0"/>
                                </a:rPr>
                                <m:t>𝑖</m:t>
                              </m:r>
                            </m:sub>
                            <m:sup/>
                            <m:e>
                              <m:nary>
                                <m:naryPr>
                                  <m:chr m:val="∑"/>
                                  <m:supHide m:val="on"/>
                                  <m:ctrlPr>
                                    <a:rPr lang="en-US" sz="2400" i="1">
                                      <a:latin typeface="Cambria Math" panose="02040503050406030204" pitchFamily="18" charset="0"/>
                                    </a:rPr>
                                  </m:ctrlPr>
                                </m:naryPr>
                                <m:sub>
                                  <m:r>
                                    <a:rPr lang="en-US" sz="2400" i="1">
                                      <a:solidFill>
                                        <a:srgbClr val="FF0000"/>
                                      </a:solidFill>
                                      <a:latin typeface="Cambria Math" charset="0"/>
                                    </a:rPr>
                                    <m:t>𝑡</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solidFill>
                                                    <a:srgbClr val="FF0000"/>
                                                  </a:solidFill>
                                                  <a:latin typeface="Cambria Math"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e>
                                          </m:d>
                                        </m:e>
                                      </m:d>
                                    </m:e>
                                  </m:func>
                                </m:e>
                              </m:nary>
                            </m:e>
                          </m:nary>
                        </m:den>
                      </m:f>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22968" y="2258333"/>
                <a:ext cx="4459169" cy="1134798"/>
              </a:xfrm>
              <a:prstGeom prst="rect">
                <a:avLst/>
              </a:prstGeom>
              <a:blipFill rotWithShape="0">
                <a:blip r:embed="rId8"/>
                <a:stretch>
                  <a:fillRect/>
                </a:stretch>
              </a:blipFill>
            </p:spPr>
            <p:txBody>
              <a:bodyPr/>
              <a:lstStyle/>
              <a:p>
                <a:r>
                  <a:rPr lang="en-US">
                    <a:noFill/>
                  </a:rPr>
                  <a:t> </a:t>
                </a:r>
              </a:p>
            </p:txBody>
          </p:sp>
        </mc:Fallback>
      </mc:AlternateContent>
      <p:grpSp>
        <p:nvGrpSpPr>
          <p:cNvPr id="10" name="Group 9"/>
          <p:cNvGrpSpPr/>
          <p:nvPr/>
        </p:nvGrpSpPr>
        <p:grpSpPr>
          <a:xfrm>
            <a:off x="6553200" y="3367666"/>
            <a:ext cx="2754085" cy="761424"/>
            <a:chOff x="6389915" y="3292912"/>
            <a:chExt cx="2754085" cy="761424"/>
          </a:xfrm>
        </p:grpSpPr>
        <mc:AlternateContent xmlns:mc="http://schemas.openxmlformats.org/markup-compatibility/2006" xmlns:a14="http://schemas.microsoft.com/office/drawing/2010/main">
          <mc:Choice Requires="a14">
            <p:sp>
              <p:nvSpPr>
                <p:cNvPr id="6" name="TextBox 5"/>
                <p:cNvSpPr txBox="1"/>
                <p:nvPr/>
              </p:nvSpPr>
              <p:spPr>
                <a:xfrm>
                  <a:off x="6389915" y="3292912"/>
                  <a:ext cx="2754085" cy="646331"/>
                </a:xfrm>
                <a:prstGeom prst="rect">
                  <a:avLst/>
                </a:prstGeom>
                <a:noFill/>
              </p:spPr>
              <p:txBody>
                <a:bodyPr wrap="square" rtlCol="0">
                  <a:spAutoFit/>
                </a:bodyPr>
                <a:lstStyle/>
                <a:p>
                  <a:r>
                    <a:rPr lang="en-US" b="1" dirty="0"/>
                    <a:t>Constant only related to </a:t>
                  </a:r>
                  <a14:m>
                    <m:oMath xmlns:m="http://schemas.openxmlformats.org/officeDocument/2006/math">
                      <m:r>
                        <a:rPr lang="en-US" b="1" i="1" smtClean="0">
                          <a:latin typeface="Cambria Math" panose="02040503050406030204" pitchFamily="18" charset="0"/>
                        </a:rPr>
                        <m:t>𝝀</m:t>
                      </m:r>
                    </m:oMath>
                  </a14:m>
                  <a:endParaRPr lang="en-US" b="1" dirty="0"/>
                </a:p>
                <a:p>
                  <a14:m>
                    <m:oMath xmlns:m="http://schemas.openxmlformats.org/officeDocument/2006/math">
                      <m:r>
                        <a:rPr lang="en-US" b="1" i="1">
                          <a:latin typeface="Cambria Math" panose="02040503050406030204" pitchFamily="18" charset="0"/>
                        </a:rPr>
                        <m:t>𝝀</m:t>
                      </m:r>
                    </m:oMath>
                  </a14:m>
                  <a:r>
                    <a:rPr lang="en-US" b="1" dirty="0"/>
                    <a:t>: parameters</a:t>
                  </a:r>
                </a:p>
              </p:txBody>
            </p:sp>
          </mc:Choice>
          <mc:Fallback xmlns="">
            <p:sp>
              <p:nvSpPr>
                <p:cNvPr id="6" name="TextBox 5"/>
                <p:cNvSpPr txBox="1">
                  <a:spLocks noRot="1" noChangeAspect="1" noMove="1" noResize="1" noEditPoints="1" noAdjustHandles="1" noChangeArrowheads="1" noChangeShapeType="1" noTextEdit="1"/>
                </p:cNvSpPr>
                <p:nvPr/>
              </p:nvSpPr>
              <p:spPr>
                <a:xfrm>
                  <a:off x="6389915" y="3292912"/>
                  <a:ext cx="2754085" cy="646331"/>
                </a:xfrm>
                <a:prstGeom prst="rect">
                  <a:avLst/>
                </a:prstGeom>
                <a:blipFill rotWithShape="0">
                  <a:blip r:embed="rId9"/>
                  <a:stretch>
                    <a:fillRect l="-1770" t="-4717" b="-14151"/>
                  </a:stretch>
                </a:blipFill>
              </p:spPr>
              <p:txBody>
                <a:bodyPr/>
                <a:lstStyle/>
                <a:p>
                  <a:r>
                    <a:rPr lang="en-US">
                      <a:noFill/>
                    </a:rPr>
                    <a:t> </a:t>
                  </a:r>
                </a:p>
              </p:txBody>
            </p:sp>
          </mc:Fallback>
        </mc:AlternateContent>
        <p:cxnSp>
          <p:nvCxnSpPr>
            <p:cNvPr id="8" name="Straight Arrow Connector 7"/>
            <p:cNvCxnSpPr/>
            <p:nvPr/>
          </p:nvCxnSpPr>
          <p:spPr>
            <a:xfrm flipH="1">
              <a:off x="6389915" y="3931472"/>
              <a:ext cx="392737" cy="1228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Placeholder 10"/>
          <p:cNvSpPr>
            <a:spLocks noGrp="1"/>
          </p:cNvSpPr>
          <p:nvPr>
            <p:ph type="sldNum" sz="quarter" idx="12"/>
          </p:nvPr>
        </p:nvSpPr>
        <p:spPr/>
        <p:txBody>
          <a:bodyPr/>
          <a:lstStyle/>
          <a:p>
            <a:fld id="{1F659266-CC28-4756-A079-26437DFBC729}" type="slidenum">
              <a:rPr lang="en-US" smtClean="0"/>
              <a:t>55</a:t>
            </a:fld>
            <a:endParaRPr lang="en-US"/>
          </a:p>
        </p:txBody>
      </p:sp>
      <p:grpSp>
        <p:nvGrpSpPr>
          <p:cNvPr id="20" name="Group 19"/>
          <p:cNvGrpSpPr/>
          <p:nvPr/>
        </p:nvGrpSpPr>
        <p:grpSpPr>
          <a:xfrm>
            <a:off x="4114800" y="2891074"/>
            <a:ext cx="3369733" cy="1070866"/>
            <a:chOff x="4114800" y="2891074"/>
            <a:chExt cx="3369733" cy="1070866"/>
          </a:xfrm>
        </p:grpSpPr>
        <p:cxnSp>
          <p:nvCxnSpPr>
            <p:cNvPr id="16" name="Straight Arrow Connector 15"/>
            <p:cNvCxnSpPr/>
            <p:nvPr/>
          </p:nvCxnSpPr>
          <p:spPr>
            <a:xfrm>
              <a:off x="5706859" y="3388451"/>
              <a:ext cx="557869" cy="5734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114800" y="2891074"/>
              <a:ext cx="3369733" cy="4765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31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 (Intuition)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Maximum likelihood estimator can be used in a similar way as in HMMs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𝜆</m:t>
                        </m:r>
                      </m:sub>
                    </m:sSub>
                    <m:nary>
                      <m:naryPr>
                        <m:chr m:val="∑"/>
                        <m:supHide m:val="on"/>
                        <m:ctrlPr>
                          <a:rPr lang="en-US" b="0" i="1" smtClean="0">
                            <a:latin typeface="Cambria Math" panose="02040503050406030204" pitchFamily="18" charset="0"/>
                          </a:rPr>
                        </m:ctrlPr>
                      </m:naryPr>
                      <m:sub>
                        <m:r>
                          <a:rPr lang="en-US" b="1" i="1" smtClean="0">
                            <a:latin typeface="Cambria Math" panose="02040503050406030204" pitchFamily="18" charset="0"/>
                          </a:rPr>
                          <m:t>𝒕</m:t>
                        </m:r>
                        <m:r>
                          <a:rPr lang="en-US" b="0" i="1" smtClean="0">
                            <a:latin typeface="Cambria Math" panose="02040503050406030204" pitchFamily="18" charset="0"/>
                          </a:rPr>
                          <m:t>,</m:t>
                        </m:r>
                        <m:r>
                          <a:rPr lang="en-US" b="0" i="1" smtClean="0">
                            <a:latin typeface="Cambria Math" panose="02040503050406030204" pitchFamily="18" charset="0"/>
                          </a:rPr>
                          <m:t>𝑤</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charset="0"/>
                              </a:rPr>
                              <m:t>𝑃</m:t>
                            </m:r>
                            <m:r>
                              <a:rPr lang="en-US" i="1">
                                <a:latin typeface="Cambria Math" panose="02040503050406030204" pitchFamily="18" charset="0"/>
                              </a:rPr>
                              <m:t>(</m:t>
                            </m:r>
                            <m:r>
                              <a:rPr lang="en-US" b="1" i="1">
                                <a:latin typeface="Cambria Math" panose="02040503050406030204" pitchFamily="18" charset="0"/>
                              </a:rPr>
                              <m:t>𝒕</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e>
                        </m:func>
                      </m:e>
                    </m:nary>
                  </m:oMath>
                </a14:m>
                <a:endParaRPr lang="en-US" b="0" i="1" dirty="0">
                  <a:latin typeface="Cambria Math" panose="02040503050406030204" pitchFamily="18" charset="0"/>
                </a:endParaRPr>
              </a:p>
              <a:p>
                <a:pPr marL="457200" lvl="1" indent="0">
                  <a:buNone/>
                </a:pPr>
                <a14:m>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𝑎𝑟𝑔𝑚𝑎</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𝜆</m:t>
                        </m:r>
                      </m:sub>
                    </m:sSub>
                    <m:nary>
                      <m:naryPr>
                        <m:chr m:val="∑"/>
                        <m:supHide m:val="on"/>
                        <m:ctrlPr>
                          <a:rPr lang="en-US" sz="2400" b="0" i="1" smtClean="0">
                            <a:latin typeface="Cambria Math" panose="02040503050406030204" pitchFamily="18" charset="0"/>
                          </a:rPr>
                        </m:ctrlPr>
                      </m:naryPr>
                      <m:sub>
                        <m:r>
                          <a:rPr lang="en-US" sz="2400" b="1" i="1" smtClean="0">
                            <a:latin typeface="Cambria Math" panose="02040503050406030204" pitchFamily="18" charset="0"/>
                          </a:rPr>
                          <m:t>𝒕</m:t>
                        </m:r>
                        <m:r>
                          <a:rPr lang="en-US" sz="2400" b="0" i="1" smtClean="0">
                            <a:latin typeface="Cambria Math" panose="02040503050406030204" pitchFamily="18" charset="0"/>
                          </a:rPr>
                          <m:t>,</m:t>
                        </m:r>
                        <m:r>
                          <a:rPr lang="en-US" sz="2400" b="0" i="1" smtClean="0">
                            <a:latin typeface="Cambria Math" panose="02040503050406030204" pitchFamily="18" charset="0"/>
                          </a:rPr>
                          <m:t>𝑤</m:t>
                        </m:r>
                      </m:sub>
                      <m:sup/>
                      <m:e>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r>
                          <a:rPr lang="en-US" sz="2400" i="1">
                            <a:latin typeface="Cambria Math" panose="02040503050406030204" pitchFamily="18" charset="0"/>
                          </a:rPr>
                          <m:t>−</m:t>
                        </m:r>
                        <m:r>
                          <a:rPr lang="en-US" sz="2400" i="1">
                            <a:latin typeface="Cambria Math" panose="02040503050406030204" pitchFamily="18" charset="0"/>
                          </a:rPr>
                          <m:t>𝐶</m:t>
                        </m:r>
                        <m:r>
                          <a:rPr lang="en-US" sz="2400" i="1">
                            <a:latin typeface="Cambria Math" panose="02040503050406030204" pitchFamily="18" charset="0"/>
                          </a:rPr>
                          <m:t>(</m:t>
                        </m:r>
                        <m:r>
                          <a:rPr lang="en-US" sz="2400" b="1" i="1">
                            <a:latin typeface="Cambria Math" panose="02040503050406030204" pitchFamily="18" charset="0"/>
                          </a:rPr>
                          <m:t>𝝀</m:t>
                        </m:r>
                        <m:r>
                          <a:rPr lang="en-US" sz="2400" i="1">
                            <a:latin typeface="Cambria Math" panose="02040503050406030204" pitchFamily="18" charset="0"/>
                          </a:rPr>
                          <m:t>)</m:t>
                        </m:r>
                        <m:r>
                          <m:rPr>
                            <m:nor/>
                          </m:rPr>
                          <a:rPr lang="en-US" sz="2400" dirty="0"/>
                          <m:t> </m:t>
                        </m:r>
                      </m:e>
                    </m:nary>
                    <m:r>
                      <a:rPr lang="en-US" sz="2400" b="0" i="1" smtClean="0">
                        <a:latin typeface="Cambria Math" panose="02040503050406030204" pitchFamily="18" charset="0"/>
                      </a:rPr>
                      <m:t> </m:t>
                    </m:r>
                  </m:oMath>
                </a14:m>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r="-177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92341" y="4301510"/>
            <a:ext cx="2433318" cy="1926091"/>
          </a:xfrm>
          <a:prstGeom prst="rect">
            <a:avLst/>
          </a:prstGeom>
        </p:spPr>
      </p:pic>
      <p:grpSp>
        <p:nvGrpSpPr>
          <p:cNvPr id="11" name="Group 10"/>
          <p:cNvGrpSpPr/>
          <p:nvPr/>
        </p:nvGrpSpPr>
        <p:grpSpPr>
          <a:xfrm>
            <a:off x="2973624" y="3866080"/>
            <a:ext cx="5056876" cy="2039525"/>
            <a:chOff x="2973624" y="3961495"/>
            <a:chExt cx="5056876" cy="2039525"/>
          </a:xfrm>
        </p:grpSpPr>
        <p:sp>
          <p:nvSpPr>
            <p:cNvPr id="6" name="Oval 5"/>
            <p:cNvSpPr/>
            <p:nvPr/>
          </p:nvSpPr>
          <p:spPr>
            <a:xfrm rot="2515546">
              <a:off x="2973624" y="4422512"/>
              <a:ext cx="2470750" cy="157850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027529" y="3961495"/>
              <a:ext cx="2002971" cy="1015663"/>
            </a:xfrm>
            <a:prstGeom prst="rect">
              <a:avLst/>
            </a:prstGeom>
            <a:noFill/>
          </p:spPr>
          <p:txBody>
            <a:bodyPr wrap="square" rtlCol="0">
              <a:spAutoFit/>
            </a:bodyPr>
            <a:lstStyle/>
            <a:p>
              <a:r>
                <a:rPr lang="en-US" sz="2000" i="1" dirty="0">
                  <a:solidFill>
                    <a:srgbClr val="FF0000"/>
                  </a:solidFill>
                </a:rPr>
                <a:t>Decompose the training data into such units </a:t>
              </a:r>
            </a:p>
          </p:txBody>
        </p:sp>
        <p:cxnSp>
          <p:nvCxnSpPr>
            <p:cNvPr id="9" name="Straight Arrow Connector 8"/>
            <p:cNvCxnSpPr>
              <a:stCxn id="7" idx="1"/>
            </p:cNvCxnSpPr>
            <p:nvPr/>
          </p:nvCxnSpPr>
          <p:spPr>
            <a:xfrm flipH="1">
              <a:off x="5289228" y="4469327"/>
              <a:ext cx="738301" cy="5078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p:cNvSpPr>
            <a:spLocks noGrp="1"/>
          </p:cNvSpPr>
          <p:nvPr>
            <p:ph type="sldNum" sz="quarter" idx="12"/>
          </p:nvPr>
        </p:nvSpPr>
        <p:spPr/>
        <p:txBody>
          <a:bodyPr/>
          <a:lstStyle/>
          <a:p>
            <a:fld id="{1F659266-CC28-4756-A079-26437DFBC729}" type="slidenum">
              <a:rPr lang="en-US" smtClean="0"/>
              <a:t>56</a:t>
            </a:fld>
            <a:endParaRPr lang="en-US"/>
          </a:p>
        </p:txBody>
      </p:sp>
    </p:spTree>
    <p:extLst>
      <p:ext uri="{BB962C8B-B14F-4D97-AF65-F5344CB8AC3E}">
        <p14:creationId xmlns:p14="http://schemas.microsoft.com/office/powerpoint/2010/main" val="4183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 (Intuition)</a:t>
            </a:r>
          </a:p>
        </p:txBody>
      </p:sp>
      <p:sp>
        <p:nvSpPr>
          <p:cNvPr id="3" name="Content Placeholder 2"/>
          <p:cNvSpPr>
            <a:spLocks noGrp="1"/>
          </p:cNvSpPr>
          <p:nvPr>
            <p:ph idx="1"/>
          </p:nvPr>
        </p:nvSpPr>
        <p:spPr/>
        <p:txBody>
          <a:bodyPr>
            <a:normAutofit/>
          </a:bodyPr>
          <a:lstStyle/>
          <a:p>
            <a:r>
              <a:rPr lang="en-US" dirty="0"/>
              <a:t>Essentially, training local classifiers using previous assigned tags as features</a:t>
            </a:r>
          </a:p>
        </p:txBody>
      </p:sp>
      <p:sp>
        <p:nvSpPr>
          <p:cNvPr id="10" name="Slide Number Placeholder 9"/>
          <p:cNvSpPr>
            <a:spLocks noGrp="1"/>
          </p:cNvSpPr>
          <p:nvPr>
            <p:ph type="sldNum" sz="quarter" idx="12"/>
          </p:nvPr>
        </p:nvSpPr>
        <p:spPr/>
        <p:txBody>
          <a:bodyPr/>
          <a:lstStyle/>
          <a:p>
            <a:fld id="{1F659266-CC28-4756-A079-26437DFBC729}" type="slidenum">
              <a:rPr lang="en-US" smtClean="0"/>
              <a:t>57</a:t>
            </a:fld>
            <a:endParaRPr lang="en-US"/>
          </a:p>
        </p:txBody>
      </p:sp>
      <p:pic>
        <p:nvPicPr>
          <p:cNvPr id="12" name="Picture 11"/>
          <p:cNvPicPr>
            <a:picLocks noChangeAspect="1"/>
          </p:cNvPicPr>
          <p:nvPr/>
        </p:nvPicPr>
        <p:blipFill>
          <a:blip r:embed="rId2"/>
          <a:stretch>
            <a:fillRect/>
          </a:stretch>
        </p:blipFill>
        <p:spPr>
          <a:xfrm>
            <a:off x="1626307" y="2881784"/>
            <a:ext cx="6315075" cy="2600325"/>
          </a:xfrm>
          <a:prstGeom prst="rect">
            <a:avLst/>
          </a:prstGeom>
        </p:spPr>
      </p:pic>
      <p:sp>
        <p:nvSpPr>
          <p:cNvPr id="13" name="Oval 12"/>
          <p:cNvSpPr/>
          <p:nvPr/>
        </p:nvSpPr>
        <p:spPr>
          <a:xfrm rot="2515546">
            <a:off x="1683262" y="2992148"/>
            <a:ext cx="3102429" cy="2075935"/>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2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MEMMs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Emission features can go across multiple observations</a:t>
                </a:r>
              </a:p>
              <a:p>
                <a:pPr lvl="1"/>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smtClean="0">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−1</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i="1">
                            <a:latin typeface="Cambria Math" panose="02040503050406030204" pitchFamily="18" charset="0"/>
                          </a:rPr>
                          <m:t>)</m:t>
                        </m:r>
                      </m:e>
                    </m:nary>
                  </m:oMath>
                </a14:m>
                <a:endParaRPr lang="en-US" dirty="0"/>
              </a:p>
              <a:p>
                <a:pPr lvl="1"/>
                <a:r>
                  <a:rPr lang="en-US" dirty="0"/>
                  <a:t>Especially useful for shallow parsing and NER tasks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546" t="-149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686605" y="3852414"/>
            <a:ext cx="6315075" cy="2600325"/>
          </a:xfrm>
          <a:prstGeom prst="rect">
            <a:avLst/>
          </a:prstGeom>
        </p:spPr>
      </p:pic>
      <p:grpSp>
        <p:nvGrpSpPr>
          <p:cNvPr id="10" name="Group 9"/>
          <p:cNvGrpSpPr/>
          <p:nvPr/>
        </p:nvGrpSpPr>
        <p:grpSpPr>
          <a:xfrm>
            <a:off x="2242458" y="4669975"/>
            <a:ext cx="4669972" cy="751113"/>
            <a:chOff x="2242458" y="4669975"/>
            <a:chExt cx="4669972" cy="751113"/>
          </a:xfrm>
        </p:grpSpPr>
        <p:cxnSp>
          <p:nvCxnSpPr>
            <p:cNvPr id="6" name="Straight Arrow Connector 5"/>
            <p:cNvCxnSpPr/>
            <p:nvPr/>
          </p:nvCxnSpPr>
          <p:spPr>
            <a:xfrm flipV="1">
              <a:off x="2242458" y="4669975"/>
              <a:ext cx="1175657" cy="751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191002" y="4669976"/>
              <a:ext cx="1121228"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202226" y="4669975"/>
              <a:ext cx="2710204" cy="751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12"/>
          </p:nvPr>
        </p:nvSpPr>
        <p:spPr/>
        <p:txBody>
          <a:bodyPr/>
          <a:lstStyle/>
          <a:p>
            <a:fld id="{1F659266-CC28-4756-A079-26437DFBC729}" type="slidenum">
              <a:rPr lang="en-US" smtClean="0"/>
              <a:t>58</a:t>
            </a:fld>
            <a:endParaRPr lang="en-US"/>
          </a:p>
        </p:txBody>
      </p:sp>
    </p:spTree>
    <p:extLst>
      <p:ext uri="{BB962C8B-B14F-4D97-AF65-F5344CB8AC3E}">
        <p14:creationId xmlns:p14="http://schemas.microsoft.com/office/powerpoint/2010/main" val="55914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sz="2600" dirty="0"/>
              <a:t>Consider the following tag sequences as the training data</a:t>
            </a:r>
            <a:br>
              <a:rPr lang="en-US" sz="2600" dirty="0">
                <a:solidFill>
                  <a:srgbClr val="3C58AD"/>
                </a:solidFill>
              </a:rPr>
            </a:br>
            <a:r>
              <a:rPr lang="en-US" sz="2600" dirty="0"/>
              <a:t>Thomas/</a:t>
            </a:r>
            <a:r>
              <a:rPr lang="en-US" sz="2600" dirty="0">
                <a:solidFill>
                  <a:srgbClr val="3C58AD"/>
                </a:solidFill>
              </a:rPr>
              <a:t>B-PER </a:t>
            </a:r>
            <a:r>
              <a:rPr lang="en-US" sz="2600" dirty="0"/>
              <a:t>Jefferson/</a:t>
            </a:r>
            <a:r>
              <a:rPr lang="en-US" sz="2600" dirty="0">
                <a:solidFill>
                  <a:srgbClr val="3C58AD"/>
                </a:solidFill>
              </a:rPr>
              <a:t>I-PER </a:t>
            </a:r>
            <a:br>
              <a:rPr lang="en-US" sz="2600" dirty="0">
                <a:solidFill>
                  <a:srgbClr val="3C58AD"/>
                </a:solidFill>
              </a:rPr>
            </a:br>
            <a:r>
              <a:rPr lang="en-US" sz="2600" dirty="0"/>
              <a:t>Thomas/</a:t>
            </a:r>
            <a:r>
              <a:rPr lang="en-US" sz="2600" dirty="0">
                <a:solidFill>
                  <a:srgbClr val="3C58AD"/>
                </a:solidFill>
              </a:rPr>
              <a:t>B-LOC </a:t>
            </a:r>
            <a:r>
              <a:rPr lang="en-US" sz="2600" dirty="0"/>
              <a:t>Hall/</a:t>
            </a:r>
            <a:r>
              <a:rPr lang="en-US" sz="2600" dirty="0">
                <a:solidFill>
                  <a:srgbClr val="3C58AD"/>
                </a:solidFill>
              </a:rPr>
              <a:t>I-LOC</a:t>
            </a:r>
          </a:p>
        </p:txBody>
      </p:sp>
      <p:sp>
        <p:nvSpPr>
          <p:cNvPr id="5" name="Slide Number Placeholder 4"/>
          <p:cNvSpPr>
            <a:spLocks noGrp="1"/>
          </p:cNvSpPr>
          <p:nvPr>
            <p:ph type="sldNum" sz="quarter" idx="12"/>
          </p:nvPr>
        </p:nvSpPr>
        <p:spPr/>
        <p:txBody>
          <a:bodyPr/>
          <a:lstStyle/>
          <a:p>
            <a:fld id="{5E6A3C3A-A029-4573-BC04-5DA27903A743}" type="slidenum">
              <a:rPr lang="en-US" smtClean="0"/>
              <a:t>59</a:t>
            </a:fld>
            <a:endParaRPr lang="en-US" dirty="0"/>
          </a:p>
        </p:txBody>
      </p:sp>
      <p:grpSp>
        <p:nvGrpSpPr>
          <p:cNvPr id="19" name="Group 18"/>
          <p:cNvGrpSpPr/>
          <p:nvPr/>
        </p:nvGrpSpPr>
        <p:grpSpPr>
          <a:xfrm>
            <a:off x="2388870" y="3586480"/>
            <a:ext cx="4366260" cy="2090892"/>
            <a:chOff x="3340086" y="1805983"/>
            <a:chExt cx="5346714" cy="3434509"/>
          </a:xfrm>
        </p:grpSpPr>
        <p:sp>
          <p:nvSpPr>
            <p:cNvPr id="6" name="Oval 5"/>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other</a:t>
              </a:r>
            </a:p>
          </p:txBody>
        </p:sp>
        <p:sp>
          <p:nvSpPr>
            <p:cNvPr id="7" name="Oval 6"/>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B-LOC</a:t>
              </a:r>
            </a:p>
          </p:txBody>
        </p:sp>
        <p:sp>
          <p:nvSpPr>
            <p:cNvPr id="8" name="Oval 7"/>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E-LOC</a:t>
              </a:r>
            </a:p>
          </p:txBody>
        </p:sp>
        <p:sp>
          <p:nvSpPr>
            <p:cNvPr id="9" name="Oval 8"/>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B-PER</a:t>
              </a:r>
            </a:p>
          </p:txBody>
        </p:sp>
        <p:sp>
          <p:nvSpPr>
            <p:cNvPr id="10" name="Oval 9"/>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E-PER</a:t>
              </a:r>
            </a:p>
          </p:txBody>
        </p:sp>
        <p:cxnSp>
          <p:nvCxnSpPr>
            <p:cNvPr id="11" name="Straight Arrow Connector 10"/>
            <p:cNvCxnSpPr>
              <a:stCxn id="8"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1"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10" idx="4"/>
              <a:endCxn id="8"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a:endCxn id="8"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3290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2" name="Slide Number Placeholder 1"/>
          <p:cNvSpPr>
            <a:spLocks noGrp="1"/>
          </p:cNvSpPr>
          <p:nvPr>
            <p:ph type="sldNum" sz="quarter" idx="12"/>
          </p:nvPr>
        </p:nvSpPr>
        <p:spPr/>
        <p:txBody>
          <a:bodyPr/>
          <a:lstStyle/>
          <a:p>
            <a:fld id="{E216AE2C-6153-E049-95F5-80F0548C7BC8}" type="slidenum">
              <a:rPr lang="en-US" smtClean="0"/>
              <a:t>6</a:t>
            </a:fld>
            <a:endParaRPr lang="en-US"/>
          </a:p>
        </p:txBody>
      </p:sp>
    </p:spTree>
    <p:extLst>
      <p:ext uri="{BB962C8B-B14F-4D97-AF65-F5344CB8AC3E}">
        <p14:creationId xmlns:p14="http://schemas.microsoft.com/office/powerpoint/2010/main" val="122078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biased problem</a:t>
            </a:r>
          </a:p>
        </p:txBody>
      </p:sp>
      <p:sp>
        <p:nvSpPr>
          <p:cNvPr id="3" name="Content Placeholder 2"/>
          <p:cNvSpPr>
            <a:spLocks noGrp="1"/>
          </p:cNvSpPr>
          <p:nvPr>
            <p:ph idx="1"/>
          </p:nvPr>
        </p:nvSpPr>
        <p:spPr/>
        <p:txBody>
          <a:bodyPr>
            <a:normAutofit/>
          </a:bodyPr>
          <a:lstStyle/>
          <a:p>
            <a:r>
              <a:rPr lang="en-US" dirty="0"/>
              <a:t>Thomas/</a:t>
            </a:r>
            <a:r>
              <a:rPr lang="en-US" dirty="0">
                <a:solidFill>
                  <a:srgbClr val="3C58AD"/>
                </a:solidFill>
              </a:rPr>
              <a:t>B-PER </a:t>
            </a:r>
            <a:r>
              <a:rPr lang="en-US" dirty="0"/>
              <a:t>Jefferson/</a:t>
            </a:r>
            <a:r>
              <a:rPr lang="en-US" dirty="0">
                <a:solidFill>
                  <a:srgbClr val="3C58AD"/>
                </a:solidFill>
              </a:rPr>
              <a:t>I-PER </a:t>
            </a:r>
            <a:br>
              <a:rPr lang="en-US" dirty="0">
                <a:solidFill>
                  <a:srgbClr val="3C58AD"/>
                </a:solidFill>
              </a:rPr>
            </a:br>
            <a:r>
              <a:rPr lang="en-US" dirty="0"/>
              <a:t>Thomas/</a:t>
            </a:r>
            <a:r>
              <a:rPr lang="en-US" dirty="0">
                <a:solidFill>
                  <a:srgbClr val="3C58AD"/>
                </a:solidFill>
              </a:rPr>
              <a:t>B-LOC </a:t>
            </a:r>
            <a:r>
              <a:rPr lang="en-US" dirty="0"/>
              <a:t>Hall/</a:t>
            </a:r>
            <a:r>
              <a:rPr lang="en-US" dirty="0">
                <a:solidFill>
                  <a:srgbClr val="3C58AD"/>
                </a:solidFill>
              </a:rPr>
              <a:t>I-LOC</a:t>
            </a:r>
          </a:p>
          <a:p>
            <a:r>
              <a:rPr lang="en-US" dirty="0">
                <a:solidFill>
                  <a:srgbClr val="3C58AD"/>
                </a:solidFill>
              </a:rPr>
              <a:t>MEMM:</a:t>
            </a:r>
          </a:p>
          <a:p>
            <a:pPr marL="0" indent="0">
              <a:buNone/>
            </a:pPr>
            <a:r>
              <a:rPr lang="en-US" sz="2200" dirty="0">
                <a:solidFill>
                  <a:srgbClr val="3C58AD"/>
                </a:solidFill>
              </a:rPr>
              <a:t>P(</a:t>
            </a:r>
            <a:r>
              <a:rPr lang="en-US" sz="2200" dirty="0" err="1">
                <a:solidFill>
                  <a:srgbClr val="3C58AD"/>
                </a:solidFill>
              </a:rPr>
              <a:t>B-PER|Thomas,other</a:t>
            </a:r>
            <a:r>
              <a:rPr lang="en-US" sz="2200" dirty="0">
                <a:solidFill>
                  <a:srgbClr val="3C58AD"/>
                </a:solidFill>
              </a:rPr>
              <a:t>)= ½ </a:t>
            </a:r>
          </a:p>
          <a:p>
            <a:pPr marL="0" indent="0">
              <a:buNone/>
            </a:pPr>
            <a:r>
              <a:rPr lang="en-US" sz="2200" dirty="0">
                <a:solidFill>
                  <a:srgbClr val="3C58AD"/>
                </a:solidFill>
              </a:rPr>
              <a:t>P(</a:t>
            </a:r>
            <a:r>
              <a:rPr lang="en-US" sz="2200" dirty="0" err="1">
                <a:solidFill>
                  <a:srgbClr val="3C58AD"/>
                </a:solidFill>
              </a:rPr>
              <a:t>B-LOC|Thomas,other</a:t>
            </a:r>
            <a:r>
              <a:rPr lang="en-US" sz="2200" dirty="0">
                <a:solidFill>
                  <a:srgbClr val="3C58AD"/>
                </a:solidFill>
              </a:rPr>
              <a:t>)= ½</a:t>
            </a:r>
          </a:p>
          <a:p>
            <a:pPr marL="0" indent="0">
              <a:buNone/>
            </a:pPr>
            <a:r>
              <a:rPr lang="en-US" sz="2200" dirty="0">
                <a:solidFill>
                  <a:srgbClr val="3C58AD"/>
                </a:solidFill>
              </a:rPr>
              <a:t>P(</a:t>
            </a:r>
            <a:r>
              <a:rPr lang="en-US" sz="2200" dirty="0" err="1">
                <a:solidFill>
                  <a:srgbClr val="3C58AD"/>
                </a:solidFill>
              </a:rPr>
              <a:t>I-PER|Jefferson</a:t>
            </a:r>
            <a:r>
              <a:rPr lang="en-US" sz="2200" dirty="0">
                <a:solidFill>
                  <a:srgbClr val="3C58AD"/>
                </a:solidFill>
              </a:rPr>
              <a:t>, B-PER)=1</a:t>
            </a:r>
          </a:p>
          <a:p>
            <a:pPr marL="0" indent="0">
              <a:buNone/>
            </a:pPr>
            <a:r>
              <a:rPr lang="en-US" sz="2200" dirty="0">
                <a:solidFill>
                  <a:srgbClr val="3C58AD"/>
                </a:solidFill>
              </a:rPr>
              <a:t>P(</a:t>
            </a:r>
            <a:r>
              <a:rPr lang="en-US" sz="2200" dirty="0" err="1">
                <a:solidFill>
                  <a:srgbClr val="3C58AD"/>
                </a:solidFill>
              </a:rPr>
              <a:t>I-LOC|Jefferson</a:t>
            </a:r>
            <a:r>
              <a:rPr lang="en-US" sz="2200" dirty="0">
                <a:solidFill>
                  <a:srgbClr val="3C58AD"/>
                </a:solidFill>
              </a:rPr>
              <a:t>, B-LOC)=1  </a:t>
            </a:r>
          </a:p>
        </p:txBody>
      </p:sp>
      <p:sp>
        <p:nvSpPr>
          <p:cNvPr id="5" name="Slide Number Placeholder 4"/>
          <p:cNvSpPr>
            <a:spLocks noGrp="1"/>
          </p:cNvSpPr>
          <p:nvPr>
            <p:ph type="sldNum" sz="quarter" idx="12"/>
          </p:nvPr>
        </p:nvSpPr>
        <p:spPr/>
        <p:txBody>
          <a:bodyPr/>
          <a:lstStyle/>
          <a:p>
            <a:fld id="{5E6A3C3A-A029-4573-BC04-5DA27903A743}" type="slidenum">
              <a:rPr lang="en-US" smtClean="0"/>
              <a:t>60</a:t>
            </a:fld>
            <a:endParaRPr lang="en-US" dirty="0"/>
          </a:p>
        </p:txBody>
      </p:sp>
      <p:grpSp>
        <p:nvGrpSpPr>
          <p:cNvPr id="6" name="Group 5"/>
          <p:cNvGrpSpPr/>
          <p:nvPr/>
        </p:nvGrpSpPr>
        <p:grpSpPr>
          <a:xfrm>
            <a:off x="4572000" y="3595034"/>
            <a:ext cx="4366260" cy="2090892"/>
            <a:chOff x="3340086" y="1805983"/>
            <a:chExt cx="5346714" cy="3434509"/>
          </a:xfrm>
        </p:grpSpPr>
        <p:sp>
          <p:nvSpPr>
            <p:cNvPr id="7" name="Oval 6"/>
            <p:cNvSpPr/>
            <p:nvPr/>
          </p:nvSpPr>
          <p:spPr>
            <a:xfrm>
              <a:off x="3340086" y="2927509"/>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other</a:t>
              </a:r>
            </a:p>
          </p:txBody>
        </p:sp>
        <p:sp>
          <p:nvSpPr>
            <p:cNvPr id="8" name="Oval 7"/>
            <p:cNvSpPr/>
            <p:nvPr/>
          </p:nvSpPr>
          <p:spPr>
            <a:xfrm>
              <a:off x="5232630" y="3987023"/>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B-LOC</a:t>
              </a:r>
            </a:p>
          </p:txBody>
        </p:sp>
        <p:sp>
          <p:nvSpPr>
            <p:cNvPr id="9" name="Oval 8"/>
            <p:cNvSpPr/>
            <p:nvPr/>
          </p:nvSpPr>
          <p:spPr>
            <a:xfrm>
              <a:off x="7367260" y="3883782"/>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E-LOC</a:t>
              </a:r>
            </a:p>
          </p:txBody>
        </p:sp>
        <p:sp>
          <p:nvSpPr>
            <p:cNvPr id="10" name="Oval 9"/>
            <p:cNvSpPr/>
            <p:nvPr/>
          </p:nvSpPr>
          <p:spPr>
            <a:xfrm>
              <a:off x="523263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B-PER</a:t>
              </a:r>
            </a:p>
          </p:txBody>
        </p:sp>
        <p:sp>
          <p:nvSpPr>
            <p:cNvPr id="11" name="Oval 10"/>
            <p:cNvSpPr/>
            <p:nvPr/>
          </p:nvSpPr>
          <p:spPr>
            <a:xfrm>
              <a:off x="7367260" y="1805984"/>
              <a:ext cx="1319540" cy="1253469"/>
            </a:xfrm>
            <a:prstGeom prst="ellipse">
              <a:avLst/>
            </a:prstGeom>
            <a:solidFill>
              <a:schemeClr val="accent1">
                <a:lumMod val="20000"/>
                <a:lumOff val="80000"/>
              </a:schemeClr>
            </a:solidFill>
            <a:ln w="57150"/>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E-PER</a:t>
              </a:r>
            </a:p>
          </p:txBody>
        </p:sp>
        <p:cxnSp>
          <p:nvCxnSpPr>
            <p:cNvPr id="12" name="Straight Arrow Connector 11"/>
            <p:cNvCxnSpPr>
              <a:stCxn id="12" idx="7"/>
            </p:cNvCxnSpPr>
            <p:nvPr/>
          </p:nvCxnSpPr>
          <p:spPr>
            <a:xfrm rot="5400000" flipH="1" flipV="1">
              <a:off x="4613411" y="2491856"/>
              <a:ext cx="472193" cy="766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5" idx="6"/>
            </p:cNvCxnSpPr>
            <p:nvPr/>
          </p:nvCxnSpPr>
          <p:spPr>
            <a:xfrm flipV="1">
              <a:off x="6552170" y="2424473"/>
              <a:ext cx="815090" cy="8246"/>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rot="16200000" flipH="1">
              <a:off x="4629903" y="3833892"/>
              <a:ext cx="439208" cy="76624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552170" y="4634536"/>
              <a:ext cx="815090" cy="16493"/>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4" idx="4"/>
              <a:endCxn id="12" idx="4"/>
            </p:cNvCxnSpPr>
            <p:nvPr/>
          </p:nvCxnSpPr>
          <p:spPr>
            <a:xfrm rot="5400000" flipH="1">
              <a:off x="5535306" y="2645528"/>
              <a:ext cx="956273" cy="4027174"/>
            </a:xfrm>
            <a:prstGeom prst="bentConnector3">
              <a:avLst>
                <a:gd name="adj1" fmla="val -38565"/>
              </a:avLst>
            </a:prstGeom>
            <a:ln w="57150">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6" idx="0"/>
            </p:cNvCxnSpPr>
            <p:nvPr/>
          </p:nvCxnSpPr>
          <p:spPr>
            <a:xfrm rot="16200000" flipH="1" flipV="1">
              <a:off x="5452680" y="353158"/>
              <a:ext cx="1121525" cy="4027175"/>
            </a:xfrm>
            <a:prstGeom prst="bentConnector4">
              <a:avLst>
                <a:gd name="adj1" fmla="val -20383"/>
                <a:gd name="adj2" fmla="val 100172"/>
              </a:avLst>
            </a:prstGeom>
            <a:ln w="57150">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4585402" y="3381067"/>
              <a:ext cx="566302" cy="629484"/>
            </a:xfrm>
            <a:custGeom>
              <a:avLst/>
              <a:gdLst>
                <a:gd name="connsiteX0" fmla="*/ 0 w 566302"/>
                <a:gd name="connsiteY0" fmla="*/ 404079 h 629484"/>
                <a:gd name="connsiteX1" fmla="*/ 288649 w 566302"/>
                <a:gd name="connsiteY1" fmla="*/ 610242 h 629484"/>
                <a:gd name="connsiteX2" fmla="*/ 560804 w 566302"/>
                <a:gd name="connsiteY2" fmla="*/ 288628 h 629484"/>
                <a:gd name="connsiteX3" fmla="*/ 255660 w 566302"/>
                <a:gd name="connsiteY3" fmla="*/ 0 h 629484"/>
                <a:gd name="connsiteX4" fmla="*/ 255660 w 566302"/>
                <a:gd name="connsiteY4" fmla="*/ 0 h 62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302" h="629484">
                  <a:moveTo>
                    <a:pt x="0" y="404079"/>
                  </a:moveTo>
                  <a:cubicBezTo>
                    <a:pt x="97591" y="516781"/>
                    <a:pt x="195182" y="629484"/>
                    <a:pt x="288649" y="610242"/>
                  </a:cubicBezTo>
                  <a:cubicBezTo>
                    <a:pt x="382116" y="591000"/>
                    <a:pt x="566302" y="390335"/>
                    <a:pt x="560804" y="288628"/>
                  </a:cubicBezTo>
                  <a:cubicBezTo>
                    <a:pt x="555306" y="186921"/>
                    <a:pt x="255660" y="0"/>
                    <a:pt x="255660" y="0"/>
                  </a:cubicBezTo>
                  <a:lnTo>
                    <a:pt x="255660" y="0"/>
                  </a:lnTo>
                </a:path>
              </a:pathLst>
            </a:custGeom>
            <a:noFill/>
            <a:ln w="571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2" idx="6"/>
            </p:cNvCxnSpPr>
            <p:nvPr/>
          </p:nvCxnSpPr>
          <p:spPr>
            <a:xfrm flipH="1">
              <a:off x="4659626" y="3381067"/>
              <a:ext cx="181436" cy="173177"/>
            </a:xfrm>
            <a:prstGeom prst="straightConnector1">
              <a:avLst/>
            </a:prstGeom>
            <a:ln w="57150">
              <a:tailEnd type="arrow"/>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963531" y="2527799"/>
            <a:ext cx="3763274"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a:t>Should globally normalize!</a:t>
            </a:r>
          </a:p>
        </p:txBody>
      </p:sp>
    </p:spTree>
    <p:extLst>
      <p:ext uri="{BB962C8B-B14F-4D97-AF65-F5344CB8AC3E}">
        <p14:creationId xmlns:p14="http://schemas.microsoft.com/office/powerpoint/2010/main" val="62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Random Field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Model global dependency</a:t>
                </a:r>
              </a:p>
              <a:p>
                <a:r>
                  <a:rPr lang="en-US" b="0" dirty="0"/>
                  <a:t>P</a:t>
                </a:r>
                <a14:m>
                  <m:oMath xmlns:m="http://schemas.openxmlformats.org/officeDocument/2006/math">
                    <m:d>
                      <m:dPr>
                        <m:ctrlPr>
                          <a:rPr lang="en-US" b="0" i="1" smtClean="0">
                            <a:latin typeface="Cambria Math" panose="02040503050406030204" pitchFamily="18" charset="0"/>
                          </a:rPr>
                        </m:ctrlPr>
                      </m:dPr>
                      <m:e>
                        <m:r>
                          <a:rPr lang="en-US" b="1" i="1" smtClean="0">
                            <a:latin typeface="Cambria Math" panose="02040503050406030204" pitchFamily="18" charset="0"/>
                          </a:rPr>
                          <m:t>𝒕</m:t>
                        </m:r>
                      </m:e>
                      <m:e>
                        <m:r>
                          <a:rPr lang="en-US" b="1" i="1" smtClean="0">
                            <a:latin typeface="Cambria Math" panose="02040503050406030204" pitchFamily="18" charset="0"/>
                          </a:rPr>
                          <m:t>𝒘</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d>
                          <m:dPr>
                            <m:ctrlPr>
                              <a:rPr lang="en-US" b="0" i="1" smtClean="0">
                                <a:latin typeface="Cambria Math" panose="02040503050406030204" pitchFamily="18" charset="0"/>
                              </a:rPr>
                            </m:ctrlPr>
                          </m:dPr>
                          <m:e>
                            <m:r>
                              <a:rPr lang="en-US" b="0" i="1" smtClean="0">
                                <a:latin typeface="Cambria Math" charset="0"/>
                              </a:rPr>
                              <m:t>𝑆</m:t>
                            </m:r>
                            <m:d>
                              <m:dPr>
                                <m:ctrlPr>
                                  <a:rPr lang="en-US" b="0" i="1" smtClean="0">
                                    <a:latin typeface="Cambria Math" panose="02040503050406030204" pitchFamily="18" charset="0"/>
                                  </a:rPr>
                                </m:ctrlPr>
                              </m:dPr>
                              <m:e>
                                <m:r>
                                  <a:rPr lang="en-US" b="1" i="1" smtClean="0">
                                    <a:solidFill>
                                      <a:schemeClr val="tx1"/>
                                    </a:solidFill>
                                    <a:latin typeface="Cambria Math" charset="0"/>
                                  </a:rPr>
                                  <m:t>𝒕</m:t>
                                </m:r>
                                <m:r>
                                  <a:rPr lang="en-US" b="1" i="1" smtClean="0">
                                    <a:solidFill>
                                      <a:schemeClr val="tx1"/>
                                    </a:solidFill>
                                    <a:latin typeface="Cambria Math" charset="0"/>
                                  </a:rPr>
                                  <m:t>,</m:t>
                                </m:r>
                                <m:r>
                                  <a:rPr lang="en-US" b="1" i="1" smtClean="0">
                                    <a:solidFill>
                                      <a:schemeClr val="tx1"/>
                                    </a:solidFill>
                                    <a:latin typeface="Cambria Math" charset="0"/>
                                  </a:rPr>
                                  <m:t>𝒘</m:t>
                                </m:r>
                              </m:e>
                            </m:d>
                          </m:e>
                        </m:d>
                      </m:e>
                    </m:func>
                  </m:oMath>
                </a14:m>
                <a:br>
                  <a:rPr lang="en-US" b="0" dirty="0"/>
                </a:br>
                <a14:m>
                  <m:oMath xmlns:m="http://schemas.openxmlformats.org/officeDocument/2006/math">
                    <m:r>
                      <a:rPr lang="en-US" b="0" i="1" smtClean="0">
                        <a:latin typeface="Cambria Math" charset="0"/>
                      </a:rPr>
                      <m:t>=</m:t>
                    </m:r>
                    <m:func>
                      <m:funcPr>
                        <m:ctrlPr>
                          <a:rPr lang="en-US" b="0" i="1" smtClean="0">
                            <a:latin typeface="Cambria Math" panose="02040503050406030204" pitchFamily="18" charset="0"/>
                          </a:rPr>
                        </m:ctrlPr>
                      </m:funcPr>
                      <m:fName>
                        <m:r>
                          <m:rPr>
                            <m:sty m:val="p"/>
                          </m:rPr>
                          <a:rPr lang="en-US" b="0" i="0" smtClean="0">
                            <a:latin typeface="Cambria Math" charset="0"/>
                          </a:rPr>
                          <m:t>exp</m:t>
                        </m:r>
                      </m:fName>
                      <m:e>
                        <m:r>
                          <a:rPr lang="en-US" b="0" i="1" smtClean="0">
                            <a:latin typeface="Cambria Math" charset="0"/>
                          </a:rPr>
                          <m:t>𝑆</m:t>
                        </m:r>
                        <m:d>
                          <m:dPr>
                            <m:ctrlPr>
                              <a:rPr lang="en-US" b="0" i="1" smtClean="0">
                                <a:latin typeface="Cambria Math" panose="02040503050406030204" pitchFamily="18" charset="0"/>
                              </a:rPr>
                            </m:ctrlPr>
                          </m:dPr>
                          <m:e>
                            <m:r>
                              <a:rPr lang="en-US" b="1" i="1" smtClean="0">
                                <a:latin typeface="Cambria Math" charset="0"/>
                              </a:rPr>
                              <m:t>𝒕</m:t>
                            </m:r>
                            <m:r>
                              <a:rPr lang="en-US" b="1" i="1" smtClean="0">
                                <a:latin typeface="Cambria Math" charset="0"/>
                              </a:rPr>
                              <m:t>,</m:t>
                            </m:r>
                            <m:r>
                              <a:rPr lang="en-US" b="1" i="1" smtClean="0">
                                <a:latin typeface="Cambria Math" charset="0"/>
                              </a:rPr>
                              <m:t>𝒘</m:t>
                            </m:r>
                          </m:e>
                        </m:d>
                      </m:e>
                    </m:func>
                    <m:r>
                      <a:rPr lang="en-US" b="0" i="1" smtClean="0">
                        <a:latin typeface="Cambria Math" charset="0"/>
                      </a:rPr>
                      <m:t>/</m:t>
                    </m:r>
                    <m:nary>
                      <m:naryPr>
                        <m:chr m:val="∑"/>
                        <m:supHide m:val="on"/>
                        <m:ctrlPr>
                          <a:rPr lang="en-US" i="1">
                            <a:latin typeface="Cambria Math" panose="02040503050406030204" pitchFamily="18" charset="0"/>
                          </a:rPr>
                        </m:ctrlPr>
                      </m:naryPr>
                      <m:sub>
                        <m:r>
                          <a:rPr lang="en-US" b="1" i="1">
                            <a:latin typeface="Cambria Math" charset="0"/>
                          </a:rPr>
                          <m:t>𝒕</m:t>
                        </m:r>
                        <m:r>
                          <a:rPr lang="en-US" b="1" i="1">
                            <a:latin typeface="Cambria Math" charset="0"/>
                          </a:rPr>
                          <m:t>′</m:t>
                        </m:r>
                      </m:sub>
                      <m:sup/>
                      <m:e>
                        <m:r>
                          <m:rPr>
                            <m:sty m:val="p"/>
                          </m:rPr>
                          <a:rPr lang="en-US">
                            <a:latin typeface="Cambria Math" charset="0"/>
                          </a:rPr>
                          <m:t>exp</m:t>
                        </m:r>
                      </m:e>
                    </m:nary>
                    <m:r>
                      <a:rPr lang="en-US" i="1">
                        <a:latin typeface="Cambria Math" charset="0"/>
                      </a:rPr>
                      <m:t>𝑆</m:t>
                    </m:r>
                    <m:r>
                      <a:rPr lang="en-US" i="1">
                        <a:latin typeface="Cambria Math" charset="0"/>
                      </a:rPr>
                      <m:t>(</m:t>
                    </m:r>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r>
                      <a:rPr lang="en-US" i="1">
                        <a:latin typeface="Cambria Math" charset="0"/>
                      </a:rPr>
                      <m:t>)</m:t>
                    </m:r>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546" t="-1491"/>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1"/>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61</a:t>
            </a:fld>
            <a:endParaRPr lang="en-US"/>
          </a:p>
        </p:txBody>
      </p:sp>
      <p:sp>
        <p:nvSpPr>
          <p:cNvPr id="11" name="TextBox 10"/>
          <p:cNvSpPr txBox="1"/>
          <p:nvPr/>
        </p:nvSpPr>
        <p:spPr>
          <a:xfrm>
            <a:off x="4106738" y="3164062"/>
            <a:ext cx="4261551"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a:t>Score </a:t>
            </a:r>
            <a:r>
              <a:rPr lang="en-US" sz="2600"/>
              <a:t>entire sequence directly</a:t>
            </a:r>
          </a:p>
        </p:txBody>
      </p:sp>
    </p:spTree>
    <p:extLst>
      <p:ext uri="{BB962C8B-B14F-4D97-AF65-F5344CB8AC3E}">
        <p14:creationId xmlns:p14="http://schemas.microsoft.com/office/powerpoint/2010/main" val="18818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Random Field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sz="2600" i="1" smtClean="0">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smtClean="0">
                        <a:latin typeface="Cambria Math" charset="0"/>
                      </a:rPr>
                      <m:t>=</m:t>
                    </m:r>
                    <m:nary>
                      <m:naryPr>
                        <m:chr m:val="∑"/>
                        <m:supHide m:val="on"/>
                        <m:ctrlPr>
                          <a:rPr lang="en-US" sz="2600" b="1" i="1" smtClean="0">
                            <a:latin typeface="Cambria Math" panose="02040503050406030204" pitchFamily="18" charset="0"/>
                          </a:rPr>
                        </m:ctrlPr>
                      </m:naryPr>
                      <m:sub>
                        <m:r>
                          <a:rPr lang="en-US" sz="2600" b="1" i="1" smtClean="0">
                            <a:latin typeface="Cambria Math" charset="0"/>
                          </a:rPr>
                          <m:t>𝒊</m:t>
                        </m:r>
                      </m:sub>
                      <m:sup/>
                      <m:e>
                        <m:r>
                          <a:rPr lang="en-US" sz="2600" b="0" i="1" smtClean="0">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sSub>
                                  <m:sSubPr>
                                    <m:ctrlPr>
                                      <a:rPr lang="en-US" sz="2600" b="0" i="1" smtClean="0">
                                        <a:latin typeface="Cambria Math" panose="02040503050406030204" pitchFamily="18" charset="0"/>
                                      </a:rPr>
                                    </m:ctrlPr>
                                  </m:sSubPr>
                                  <m:e>
                                    <m:r>
                                      <a:rPr lang="en-US" sz="2600" b="0" i="1" smtClean="0">
                                        <a:latin typeface="Cambria Math" charset="0"/>
                                      </a:rPr>
                                      <m:t>𝛾</m:t>
                                    </m:r>
                                  </m:e>
                                  <m:sub>
                                    <m:r>
                                      <a:rPr lang="en-US" sz="2600" b="0" i="1" smtClean="0">
                                        <a:latin typeface="Cambria Math" charset="0"/>
                                      </a:rPr>
                                      <m:t>𝑙</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a:t>)</a:t>
                </a:r>
              </a:p>
              <a:p>
                <a:r>
                  <a:rPr lang="en-US" sz="2600" b="0" dirty="0"/>
                  <a:t>P</a:t>
                </a:r>
                <a14:m>
                  <m:oMath xmlns:m="http://schemas.openxmlformats.org/officeDocument/2006/math">
                    <m:d>
                      <m:dPr>
                        <m:ctrlPr>
                          <a:rPr lang="en-US" sz="2600" b="0" i="1" smtClean="0">
                            <a:latin typeface="Cambria Math" panose="02040503050406030204" pitchFamily="18" charset="0"/>
                          </a:rPr>
                        </m:ctrlPr>
                      </m:dPr>
                      <m:e>
                        <m:r>
                          <a:rPr lang="en-US" sz="2600" b="1" i="1" smtClean="0">
                            <a:latin typeface="Cambria Math" panose="02040503050406030204" pitchFamily="18" charset="0"/>
                          </a:rPr>
                          <m:t>𝒕</m:t>
                        </m:r>
                      </m:e>
                      <m:e>
                        <m:r>
                          <a:rPr lang="en-US" sz="2600" b="1" i="1" smtClean="0">
                            <a:latin typeface="Cambria Math" panose="02040503050406030204" pitchFamily="18" charset="0"/>
                          </a:rPr>
                          <m:t>𝒘</m:t>
                        </m:r>
                      </m:e>
                    </m:d>
                    <m:r>
                      <a:rPr lang="en-US" sz="2600" b="0" i="1" smtClean="0">
                        <a:latin typeface="Cambria Math" panose="02040503050406030204" pitchFamily="18" charset="0"/>
                      </a:rPr>
                      <m:t>∝</m:t>
                    </m:r>
                  </m:oMath>
                </a14:m>
                <a:r>
                  <a:rPr lang="en-US" sz="2600" b="0" i="1" dirty="0">
                    <a:latin typeface="Cambria Math" panose="02040503050406030204" pitchFamily="18" charset="0"/>
                  </a:rPr>
                  <a:t> </a:t>
                </a:r>
                <a14:m>
                  <m:oMath xmlns:m="http://schemas.openxmlformats.org/officeDocument/2006/math">
                    <m:func>
                      <m:funcPr>
                        <m:ctrlPr>
                          <a:rPr lang="en-US" sz="2600" i="1">
                            <a:latin typeface="Cambria Math" panose="02040503050406030204" pitchFamily="18" charset="0"/>
                          </a:rPr>
                        </m:ctrlPr>
                      </m:funcPr>
                      <m:fName>
                        <m:r>
                          <m:rPr>
                            <m:sty m:val="p"/>
                          </m:rPr>
                          <a:rPr lang="en-US" sz="2600">
                            <a:latin typeface="Cambria Math" charset="0"/>
                          </a:rPr>
                          <m:t>exp</m:t>
                        </m:r>
                      </m:fName>
                      <m:e>
                        <m:d>
                          <m:dPr>
                            <m:ctrlPr>
                              <a:rPr lang="en-US" sz="2600" i="1">
                                <a:latin typeface="Cambria Math" panose="02040503050406030204" pitchFamily="18" charset="0"/>
                              </a:rPr>
                            </m:ctrlPr>
                          </m:dPr>
                          <m:e>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br>
                  <a:rPr lang="en-US" sz="2600" b="0" i="1" dirty="0">
                    <a:latin typeface="Cambria Math" panose="02040503050406030204" pitchFamily="18" charset="0"/>
                  </a:rPr>
                </a:br>
                <a:r>
                  <a:rPr lang="en-US" sz="2600" b="0" i="1" dirty="0">
                    <a:latin typeface="Cambria Math" panose="02040503050406030204" pitchFamily="18" charset="0"/>
                  </a:rPr>
                  <a:t>=</a:t>
                </a:r>
                <a14:m>
                  <m:oMath xmlns:m="http://schemas.openxmlformats.org/officeDocument/2006/math">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𝑖</m:t>
                        </m:r>
                      </m:sub>
                      <m:sup/>
                      <m:e>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exp</m:t>
                            </m:r>
                          </m:fName>
                          <m:e>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sSub>
                                      <m:sSubPr>
                                        <m:ctrlPr>
                                          <a:rPr lang="en-US" sz="2600" i="1">
                                            <a:latin typeface="Cambria Math" panose="02040503050406030204" pitchFamily="18" charset="0"/>
                                          </a:rPr>
                                        </m:ctrlPr>
                                      </m:sSubPr>
                                      <m:e>
                                        <m:r>
                                          <a:rPr lang="en-US" sz="2600" i="1">
                                            <a:latin typeface="Cambria Math" charset="0"/>
                                          </a:rPr>
                                          <m:t>𝛾</m:t>
                                        </m:r>
                                      </m:e>
                                      <m:sub>
                                        <m:r>
                                          <a:rPr lang="en-US" sz="2600" i="1">
                                            <a:latin typeface="Cambria Math" panose="02040503050406030204" pitchFamily="18" charset="0"/>
                                          </a:rPr>
                                          <m:t>𝑙</m:t>
                                        </m:r>
                                      </m:sub>
                                    </m:sSub>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r>
                              <a:rPr lang="en-US" sz="2600" i="1">
                                <a:latin typeface="Cambria Math" panose="02040503050406030204" pitchFamily="18" charset="0"/>
                              </a:rPr>
                              <m:t>)</m:t>
                            </m:r>
                          </m:e>
                        </m:func>
                      </m:e>
                    </m:nary>
                  </m:oMath>
                </a14:m>
                <a:r>
                  <a:rPr lang="en-US" sz="2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159" t="-994"/>
                </a:stretch>
              </a:blipFill>
            </p:spPr>
            <p:txBody>
              <a:bodyPr/>
              <a:lstStyle/>
              <a:p>
                <a:r>
                  <a:rPr lang="en-US">
                    <a:noFill/>
                  </a:rPr>
                  <a:t> </a:t>
                </a:r>
              </a:p>
            </p:txBody>
          </p:sp>
        </mc:Fallback>
      </mc:AlternateContent>
      <p:grpSp>
        <p:nvGrpSpPr>
          <p:cNvPr id="30" name="Group 29"/>
          <p:cNvGrpSpPr/>
          <p:nvPr/>
        </p:nvGrpSpPr>
        <p:grpSpPr>
          <a:xfrm>
            <a:off x="1890033" y="3992269"/>
            <a:ext cx="4690381" cy="1828800"/>
            <a:chOff x="1994808" y="4062868"/>
            <a:chExt cx="4690381" cy="1828800"/>
          </a:xfrm>
        </p:grpSpPr>
        <mc:AlternateContent xmlns:mc="http://schemas.openxmlformats.org/markup-compatibility/2006" xmlns:a14="http://schemas.microsoft.com/office/drawing/2010/main">
          <mc:Choice Requires="a14">
            <p:sp>
              <p:nvSpPr>
                <p:cNvPr id="4" name="Oval 3"/>
                <p:cNvSpPr/>
                <p:nvPr/>
              </p:nvSpPr>
              <p:spPr>
                <a:xfrm>
                  <a:off x="468221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3</m:t>
                            </m:r>
                          </m:sub>
                        </m:sSub>
                      </m:oMath>
                    </m:oMathPara>
                  </a14:m>
                  <a:endParaRPr lang="en-US" sz="2400" dirty="0"/>
                </a:p>
              </p:txBody>
            </p:sp>
          </mc:Choice>
          <mc:Fallback xmlns="">
            <p:sp>
              <p:nvSpPr>
                <p:cNvPr id="4" name="Oval 3"/>
                <p:cNvSpPr>
                  <a:spLocks noRot="1" noChangeAspect="1" noMove="1" noResize="1" noEditPoints="1" noAdjustHandles="1" noChangeArrowheads="1" noChangeShapeType="1" noTextEdit="1"/>
                </p:cNvSpPr>
                <p:nvPr/>
              </p:nvSpPr>
              <p:spPr>
                <a:xfrm>
                  <a:off x="4682218" y="4062868"/>
                  <a:ext cx="685800" cy="685800"/>
                </a:xfrm>
                <a:prstGeom prst="ellipse">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599938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4</m:t>
                            </m:r>
                          </m:sub>
                        </m:sSub>
                      </m:oMath>
                    </m:oMathPara>
                  </a14:m>
                  <a:endParaRPr lang="en-US" sz="2400" dirty="0"/>
                </a:p>
              </p:txBody>
            </p:sp>
          </mc:Choice>
          <mc:Fallback xmlns="">
            <p:sp>
              <p:nvSpPr>
                <p:cNvPr id="5" name="Oval 4"/>
                <p:cNvSpPr>
                  <a:spLocks noRot="1" noChangeAspect="1" noMove="1" noResize="1" noEditPoints="1" noAdjustHandles="1" noChangeArrowheads="1" noChangeShapeType="1" noTextEdit="1"/>
                </p:cNvSpPr>
                <p:nvPr/>
              </p:nvSpPr>
              <p:spPr>
                <a:xfrm>
                  <a:off x="5999389" y="4062868"/>
                  <a:ext cx="685800" cy="685800"/>
                </a:xfrm>
                <a:prstGeom prst="ellipse">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68221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en-US" sz="2400" dirty="0"/>
                </a:p>
              </p:txBody>
            </p:sp>
          </mc:Choice>
          <mc:Fallback xmlns="">
            <p:sp>
              <p:nvSpPr>
                <p:cNvPr id="6" name="Oval 5"/>
                <p:cNvSpPr>
                  <a:spLocks noRot="1" noChangeAspect="1" noMove="1" noResize="1" noEditPoints="1" noAdjustHandles="1" noChangeArrowheads="1" noChangeShapeType="1" noTextEdit="1"/>
                </p:cNvSpPr>
                <p:nvPr/>
              </p:nvSpPr>
              <p:spPr>
                <a:xfrm>
                  <a:off x="4682218" y="5205868"/>
                  <a:ext cx="685800" cy="685800"/>
                </a:xfrm>
                <a:prstGeom prst="ellipse">
                  <a:avLst/>
                </a:prstGeom>
                <a:blipFill rotWithShape="0">
                  <a:blip r:embed="rId6"/>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599938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en-US" sz="2400" dirty="0"/>
                </a:p>
              </p:txBody>
            </p:sp>
          </mc:Choice>
          <mc:Fallback xmlns="">
            <p:sp>
              <p:nvSpPr>
                <p:cNvPr id="7" name="Oval 6"/>
                <p:cNvSpPr>
                  <a:spLocks noRot="1" noChangeAspect="1" noMove="1" noResize="1" noEditPoints="1" noAdjustHandles="1" noChangeArrowheads="1" noChangeShapeType="1" noTextEdit="1"/>
                </p:cNvSpPr>
                <p:nvPr/>
              </p:nvSpPr>
              <p:spPr>
                <a:xfrm>
                  <a:off x="5999389" y="5205868"/>
                  <a:ext cx="685800" cy="685800"/>
                </a:xfrm>
                <a:prstGeom prst="ellipse">
                  <a:avLst/>
                </a:prstGeom>
                <a:blipFill rotWithShape="0">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8" name="Straight Arrow Connector 7"/>
            <p:cNvCxnSpPr>
              <a:stCxn id="4" idx="6"/>
              <a:endCxn id="5" idx="2"/>
            </p:cNvCxnSpPr>
            <p:nvPr/>
          </p:nvCxnSpPr>
          <p:spPr>
            <a:xfrm>
              <a:off x="536801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a:endCxn id="4" idx="4"/>
            </p:cNvCxnSpPr>
            <p:nvPr/>
          </p:nvCxnSpPr>
          <p:spPr>
            <a:xfrm flipV="1">
              <a:off x="502511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7" idx="0"/>
              <a:endCxn id="5" idx="4"/>
            </p:cNvCxnSpPr>
            <p:nvPr/>
          </p:nvCxnSpPr>
          <p:spPr>
            <a:xfrm flipV="1">
              <a:off x="634228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Oval 14"/>
                <p:cNvSpPr/>
                <p:nvPr/>
              </p:nvSpPr>
              <p:spPr>
                <a:xfrm>
                  <a:off x="1994808"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1</m:t>
                            </m:r>
                          </m:sub>
                        </m:sSub>
                      </m:oMath>
                    </m:oMathPara>
                  </a14:m>
                  <a:endParaRPr lang="en-US" sz="2400" dirty="0"/>
                </a:p>
              </p:txBody>
            </p:sp>
          </mc:Choice>
          <mc:Fallback xmlns="">
            <p:sp>
              <p:nvSpPr>
                <p:cNvPr id="15" name="Oval 14"/>
                <p:cNvSpPr>
                  <a:spLocks noRot="1" noChangeAspect="1" noMove="1" noResize="1" noEditPoints="1" noAdjustHandles="1" noChangeArrowheads="1" noChangeShapeType="1" noTextEdit="1"/>
                </p:cNvSpPr>
                <p:nvPr/>
              </p:nvSpPr>
              <p:spPr>
                <a:xfrm>
                  <a:off x="1994808" y="4062868"/>
                  <a:ext cx="685800" cy="685800"/>
                </a:xfrm>
                <a:prstGeom prst="ellipse">
                  <a:avLst/>
                </a:prstGeom>
                <a:blipFill rotWithShape="0">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3311979" y="4062868"/>
                  <a:ext cx="685800" cy="685800"/>
                </a:xfrm>
                <a:prstGeom prst="ellipse">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𝑡</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16" name="Oval 15"/>
                <p:cNvSpPr>
                  <a:spLocks noRot="1" noChangeAspect="1" noMove="1" noResize="1" noEditPoints="1" noAdjustHandles="1" noChangeArrowheads="1" noChangeShapeType="1" noTextEdit="1"/>
                </p:cNvSpPr>
                <p:nvPr/>
              </p:nvSpPr>
              <p:spPr>
                <a:xfrm>
                  <a:off x="3311979" y="4062868"/>
                  <a:ext cx="685800" cy="685800"/>
                </a:xfrm>
                <a:prstGeom prst="ellipse">
                  <a:avLst/>
                </a:prstGeom>
                <a:blipFill rotWithShape="0">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p:cNvSpPr/>
                <p:nvPr/>
              </p:nvSpPr>
              <p:spPr>
                <a:xfrm>
                  <a:off x="1994808"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en-US" sz="2400" dirty="0"/>
                </a:p>
              </p:txBody>
            </p:sp>
          </mc:Choice>
          <mc:Fallback xmlns="">
            <p:sp>
              <p:nvSpPr>
                <p:cNvPr id="17" name="Oval 16"/>
                <p:cNvSpPr>
                  <a:spLocks noRot="1" noChangeAspect="1" noMove="1" noResize="1" noEditPoints="1" noAdjustHandles="1" noChangeArrowheads="1" noChangeShapeType="1" noTextEdit="1"/>
                </p:cNvSpPr>
                <p:nvPr/>
              </p:nvSpPr>
              <p:spPr>
                <a:xfrm>
                  <a:off x="1994808" y="5205868"/>
                  <a:ext cx="685800" cy="685800"/>
                </a:xfrm>
                <a:prstGeom prst="ellipse">
                  <a:avLst/>
                </a:prstGeom>
                <a:blipFill rotWithShape="0">
                  <a:blip r:embed="rId10"/>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p:cNvSpPr/>
                <p:nvPr/>
              </p:nvSpPr>
              <p:spPr>
                <a:xfrm>
                  <a:off x="3311979" y="5205868"/>
                  <a:ext cx="685800" cy="685800"/>
                </a:xfrm>
                <a:prstGeom prst="ellipse">
                  <a:avLst/>
                </a:prstGeom>
                <a:solidFill>
                  <a:schemeClr val="bg1">
                    <a:lumMod val="65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en-US" sz="2400" dirty="0"/>
                </a:p>
              </p:txBody>
            </p:sp>
          </mc:Choice>
          <mc:Fallback xmlns="">
            <p:sp>
              <p:nvSpPr>
                <p:cNvPr id="18" name="Oval 17"/>
                <p:cNvSpPr>
                  <a:spLocks noRot="1" noChangeAspect="1" noMove="1" noResize="1" noEditPoints="1" noAdjustHandles="1" noChangeArrowheads="1" noChangeShapeType="1" noTextEdit="1"/>
                </p:cNvSpPr>
                <p:nvPr/>
              </p:nvSpPr>
              <p:spPr>
                <a:xfrm>
                  <a:off x="3311979" y="5205868"/>
                  <a:ext cx="685800" cy="685800"/>
                </a:xfrm>
                <a:prstGeom prst="ellipse">
                  <a:avLst/>
                </a:prstGeom>
                <a:blipFill rotWithShape="0">
                  <a:blip r:embed="rId11"/>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9" name="Straight Arrow Connector 18"/>
            <p:cNvCxnSpPr>
              <a:stCxn id="15" idx="6"/>
              <a:endCxn id="16" idx="2"/>
            </p:cNvCxnSpPr>
            <p:nvPr/>
          </p:nvCxnSpPr>
          <p:spPr>
            <a:xfrm>
              <a:off x="2680608" y="4405768"/>
              <a:ext cx="631371"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a:endCxn id="15" idx="4"/>
            </p:cNvCxnSpPr>
            <p:nvPr/>
          </p:nvCxnSpPr>
          <p:spPr>
            <a:xfrm flipV="1">
              <a:off x="2337708"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0"/>
              <a:endCxn id="16" idx="4"/>
            </p:cNvCxnSpPr>
            <p:nvPr/>
          </p:nvCxnSpPr>
          <p:spPr>
            <a:xfrm flipV="1">
              <a:off x="3654879" y="4748668"/>
              <a:ext cx="0" cy="45720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997779" y="4405768"/>
              <a:ext cx="684439"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36858" y="4613689"/>
            <a:ext cx="2505755" cy="707886"/>
            <a:chOff x="6654572" y="5038231"/>
            <a:chExt cx="2505755" cy="707886"/>
          </a:xfrm>
        </p:grpSpPr>
        <mc:AlternateContent xmlns:mc="http://schemas.openxmlformats.org/markup-compatibility/2006" xmlns:a14="http://schemas.microsoft.com/office/drawing/2010/main">
          <mc:Choice Requires="a14">
            <p:sp>
              <p:nvSpPr>
                <p:cNvPr id="24" name="TextBox 23"/>
                <p:cNvSpPr txBox="1"/>
                <p:nvPr/>
              </p:nvSpPr>
              <p:spPr>
                <a:xfrm>
                  <a:off x="7407727" y="5038231"/>
                  <a:ext cx="1752600" cy="707886"/>
                </a:xfrm>
                <a:prstGeom prst="rect">
                  <a:avLst/>
                </a:prstGeom>
                <a:noFill/>
              </p:spPr>
              <p:txBody>
                <a:bodyPr wrap="square" rtlCol="0">
                  <a:spAutoFit/>
                </a:bodyPr>
                <a:lstStyle/>
                <a:p>
                  <a:r>
                    <a:rPr lang="en-US" sz="2000" dirty="0">
                      <a:solidFill>
                        <a:srgbClr val="0070C0"/>
                      </a:solidFill>
                    </a:rPr>
                    <a:t>Node feature </a:t>
                  </a:r>
                  <a14:m>
                    <m:oMath xmlns:m="http://schemas.openxmlformats.org/officeDocument/2006/math">
                      <m:r>
                        <a:rPr lang="en-US" sz="2000" b="0" i="1" smtClean="0">
                          <a:solidFill>
                            <a:srgbClr val="0070C0"/>
                          </a:solidFill>
                          <a:latin typeface="Cambria Math" panose="02040503050406030204" pitchFamily="18" charset="0"/>
                        </a:rPr>
                        <m:t>𝑓</m:t>
                      </m:r>
                      <m:r>
                        <a:rPr lang="en-US" sz="2000" b="0" i="1" smtClean="0">
                          <a:solidFill>
                            <a:srgbClr val="0070C0"/>
                          </a:solidFill>
                          <a:latin typeface="Cambria Math" panose="02040503050406030204" pitchFamily="18" charset="0"/>
                        </a:rPr>
                        <m:t>(</m:t>
                      </m:r>
                      <m:sSub>
                        <m:sSubPr>
                          <m:ctrlPr>
                            <a:rPr lang="en-US" sz="2000" b="0" i="1" smtClean="0">
                              <a:solidFill>
                                <a:srgbClr val="0070C0"/>
                              </a:solidFill>
                              <a:latin typeface="Cambria Math" panose="02040503050406030204" pitchFamily="18" charset="0"/>
                            </a:rPr>
                          </m:ctrlPr>
                        </m:sSubPr>
                        <m:e>
                          <m:r>
                            <a:rPr lang="en-US" sz="2000" b="0" i="1" smtClean="0">
                              <a:solidFill>
                                <a:srgbClr val="0070C0"/>
                              </a:solidFill>
                              <a:latin typeface="Cambria Math" panose="02040503050406030204" pitchFamily="18" charset="0"/>
                            </a:rPr>
                            <m:t>𝑡</m:t>
                          </m:r>
                        </m:e>
                        <m:sub>
                          <m:r>
                            <a:rPr lang="en-US" sz="2000" b="0" i="1" smtClean="0">
                              <a:solidFill>
                                <a:srgbClr val="0070C0"/>
                              </a:solidFill>
                              <a:latin typeface="Cambria Math" panose="02040503050406030204" pitchFamily="18" charset="0"/>
                            </a:rPr>
                            <m:t>𝑖</m:t>
                          </m:r>
                        </m:sub>
                      </m:sSub>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𝒘</m:t>
                      </m:r>
                      <m:r>
                        <a:rPr lang="en-US" sz="2000" b="0" i="1" smtClean="0">
                          <a:solidFill>
                            <a:srgbClr val="0070C0"/>
                          </a:solidFill>
                          <a:latin typeface="Cambria Math" panose="02040503050406030204" pitchFamily="18" charset="0"/>
                        </a:rPr>
                        <m:t>)</m:t>
                      </m:r>
                    </m:oMath>
                  </a14:m>
                  <a:endParaRPr lang="en-US" sz="2000" dirty="0">
                    <a:solidFill>
                      <a:srgbClr val="0070C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407727" y="5038231"/>
                  <a:ext cx="1752600" cy="707886"/>
                </a:xfrm>
                <a:prstGeom prst="rect">
                  <a:avLst/>
                </a:prstGeom>
                <a:blipFill rotWithShape="0">
                  <a:blip r:embed="rId12"/>
                  <a:stretch>
                    <a:fillRect l="-3472" t="-5172" b="-7759"/>
                  </a:stretch>
                </a:blipFill>
              </p:spPr>
              <p:txBody>
                <a:bodyPr/>
                <a:lstStyle/>
                <a:p>
                  <a:r>
                    <a:rPr lang="en-US">
                      <a:noFill/>
                    </a:rPr>
                    <a:t> </a:t>
                  </a:r>
                </a:p>
              </p:txBody>
            </p:sp>
          </mc:Fallback>
        </mc:AlternateContent>
        <p:cxnSp>
          <p:nvCxnSpPr>
            <p:cNvPr id="26" name="Straight Arrow Connector 25"/>
            <p:cNvCxnSpPr/>
            <p:nvPr/>
          </p:nvCxnSpPr>
          <p:spPr>
            <a:xfrm flipH="1">
              <a:off x="6654572" y="5392174"/>
              <a:ext cx="64225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578928" y="3786357"/>
            <a:ext cx="3347358" cy="707886"/>
            <a:chOff x="5796642" y="4210899"/>
            <a:chExt cx="3347358" cy="707886"/>
          </a:xfrm>
        </p:grpSpPr>
        <mc:AlternateContent xmlns:mc="http://schemas.openxmlformats.org/markup-compatibility/2006" xmlns:a14="http://schemas.microsoft.com/office/drawing/2010/main">
          <mc:Choice Requires="a14">
            <p:sp>
              <p:nvSpPr>
                <p:cNvPr id="27" name="TextBox 26"/>
                <p:cNvSpPr txBox="1"/>
                <p:nvPr/>
              </p:nvSpPr>
              <p:spPr>
                <a:xfrm>
                  <a:off x="7391400" y="4210899"/>
                  <a:ext cx="1752600" cy="707886"/>
                </a:xfrm>
                <a:prstGeom prst="rect">
                  <a:avLst/>
                </a:prstGeom>
                <a:noFill/>
              </p:spPr>
              <p:txBody>
                <a:bodyPr wrap="square" rtlCol="0">
                  <a:spAutoFit/>
                </a:bodyPr>
                <a:lstStyle/>
                <a:p>
                  <a:r>
                    <a:rPr lang="en-US" sz="2000" dirty="0">
                      <a:solidFill>
                        <a:srgbClr val="00B050"/>
                      </a:solidFill>
                    </a:rPr>
                    <a:t>Edge feature </a:t>
                  </a:r>
                  <a14:m>
                    <m:oMath xmlns:m="http://schemas.openxmlformats.org/officeDocument/2006/math">
                      <m:r>
                        <a:rPr lang="en-US" sz="2000" b="0" i="1" smtClean="0">
                          <a:solidFill>
                            <a:srgbClr val="00B050"/>
                          </a:solidFill>
                          <a:latin typeface="Cambria Math" panose="02040503050406030204" pitchFamily="18" charset="0"/>
                        </a:rPr>
                        <m:t>𝑔</m:t>
                      </m:r>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sub>
                      </m:sSub>
                      <m:r>
                        <a:rPr lang="en-US" sz="2000" b="0" i="1" smtClean="0">
                          <a:solidFill>
                            <a:srgbClr val="00B050"/>
                          </a:solidFill>
                          <a:latin typeface="Cambria Math" panose="02040503050406030204" pitchFamily="18" charset="0"/>
                        </a:rPr>
                        <m:t>,</m:t>
                      </m:r>
                      <m:sSub>
                        <m:sSubPr>
                          <m:ctrlPr>
                            <a:rPr lang="en-US" sz="2000" b="0" i="1" smtClean="0">
                              <a:solidFill>
                                <a:srgbClr val="00B050"/>
                              </a:solidFill>
                              <a:latin typeface="Cambria Math" panose="02040503050406030204" pitchFamily="18" charset="0"/>
                            </a:rPr>
                          </m:ctrlPr>
                        </m:sSubPr>
                        <m:e>
                          <m:r>
                            <a:rPr lang="en-US" sz="2000" b="0" i="1" smtClean="0">
                              <a:solidFill>
                                <a:srgbClr val="00B050"/>
                              </a:solidFill>
                              <a:latin typeface="Cambria Math" panose="02040503050406030204" pitchFamily="18" charset="0"/>
                            </a:rPr>
                            <m:t>𝑡</m:t>
                          </m:r>
                        </m:e>
                        <m:sub>
                          <m:r>
                            <a:rPr lang="en-US" sz="2000" b="0" i="1" smtClean="0">
                              <a:solidFill>
                                <a:srgbClr val="00B050"/>
                              </a:solidFill>
                              <a:latin typeface="Cambria Math" panose="02040503050406030204" pitchFamily="18" charset="0"/>
                            </a:rPr>
                            <m:t>𝑖</m:t>
                          </m:r>
                          <m:r>
                            <a:rPr lang="en-US" sz="2000" b="0" i="1" smtClean="0">
                              <a:solidFill>
                                <a:srgbClr val="00B050"/>
                              </a:solidFill>
                              <a:latin typeface="Cambria Math" panose="02040503050406030204" pitchFamily="18" charset="0"/>
                            </a:rPr>
                            <m:t>−1</m:t>
                          </m:r>
                        </m:sub>
                      </m:sSub>
                      <m:r>
                        <a:rPr lang="en-US" sz="2000" b="0"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𝒘</m:t>
                      </m:r>
                      <m:r>
                        <a:rPr lang="en-US" sz="2000" b="0" i="1" smtClean="0">
                          <a:solidFill>
                            <a:srgbClr val="00B050"/>
                          </a:solidFill>
                          <a:latin typeface="Cambria Math" panose="02040503050406030204" pitchFamily="18" charset="0"/>
                        </a:rPr>
                        <m:t>)</m:t>
                      </m:r>
                    </m:oMath>
                  </a14:m>
                  <a:endParaRPr lang="en-US" sz="2000" dirty="0">
                    <a:solidFill>
                      <a:srgbClr val="00B05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391400" y="4210899"/>
                  <a:ext cx="1752600" cy="707886"/>
                </a:xfrm>
                <a:prstGeom prst="rect">
                  <a:avLst/>
                </a:prstGeom>
                <a:blipFill rotWithShape="0">
                  <a:blip r:embed="rId13"/>
                  <a:stretch>
                    <a:fillRect l="-3833" t="-4310" b="-8621"/>
                  </a:stretch>
                </a:blipFill>
              </p:spPr>
              <p:txBody>
                <a:bodyPr/>
                <a:lstStyle/>
                <a:p>
                  <a:r>
                    <a:rPr lang="en-US">
                      <a:noFill/>
                    </a:rPr>
                    <a:t> </a:t>
                  </a:r>
                </a:p>
              </p:txBody>
            </p:sp>
          </mc:Fallback>
        </mc:AlternateContent>
        <p:cxnSp>
          <p:nvCxnSpPr>
            <p:cNvPr id="28" name="Straight Arrow Connector 27"/>
            <p:cNvCxnSpPr/>
            <p:nvPr/>
          </p:nvCxnSpPr>
          <p:spPr>
            <a:xfrm flipH="1">
              <a:off x="5796642" y="4462712"/>
              <a:ext cx="1500188" cy="1775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Slide Number Placeholder 12"/>
          <p:cNvSpPr>
            <a:spLocks noGrp="1"/>
          </p:cNvSpPr>
          <p:nvPr>
            <p:ph type="sldNum" sz="quarter" idx="12"/>
          </p:nvPr>
        </p:nvSpPr>
        <p:spPr/>
        <p:txBody>
          <a:bodyPr/>
          <a:lstStyle/>
          <a:p>
            <a:fld id="{1F659266-CC28-4756-A079-26437DFBC729}" type="slidenum">
              <a:rPr lang="en-US" smtClean="0"/>
              <a:t>62</a:t>
            </a:fld>
            <a:endParaRPr lang="en-US"/>
          </a:p>
        </p:txBody>
      </p:sp>
    </p:spTree>
    <p:extLst>
      <p:ext uri="{BB962C8B-B14F-4D97-AF65-F5344CB8AC3E}">
        <p14:creationId xmlns:p14="http://schemas.microsoft.com/office/powerpoint/2010/main" val="60299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features</a:t>
            </a:r>
          </a:p>
        </p:txBody>
      </p:sp>
      <p:sp>
        <p:nvSpPr>
          <p:cNvPr id="3" name="Content Placeholder 2"/>
          <p:cNvSpPr>
            <a:spLocks noGrp="1"/>
          </p:cNvSpPr>
          <p:nvPr>
            <p:ph idx="1"/>
          </p:nvPr>
        </p:nvSpPr>
        <p:spPr/>
        <p:txBody>
          <a:bodyPr/>
          <a:lstStyle/>
          <a:p>
            <a:r>
              <a:rPr lang="en-US" dirty="0"/>
              <a:t>Emission-like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NNP</a:t>
            </a:r>
            <a:r>
              <a:rPr lang="en-US" dirty="0"/>
              <a:t>(China) = 1</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dirty="0"/>
              <a:t>(know) = 0</a:t>
            </a:r>
          </a:p>
          <a:p>
            <a:pPr lvl="1"/>
            <a:r>
              <a:rPr lang="en-US" dirty="0"/>
              <a:t>Integer (or real-valued) feature functions</a:t>
            </a:r>
          </a:p>
          <a:p>
            <a:pPr lvl="2"/>
            <a:r>
              <a:rPr lang="en-US" dirty="0" err="1"/>
              <a:t>f</a:t>
            </a:r>
            <a:r>
              <a:rPr lang="en-US" baseline="-25000" dirty="0" err="1"/>
              <a:t>number</a:t>
            </a:r>
            <a:r>
              <a:rPr lang="en-US" baseline="-25000" dirty="0"/>
              <a:t>-of-vowels-</a:t>
            </a:r>
            <a:r>
              <a:rPr lang="en-US" b="1" baseline="-25000" dirty="0">
                <a:solidFill>
                  <a:srgbClr val="FF0000"/>
                </a:solidFill>
              </a:rPr>
              <a:t>NNP</a:t>
            </a:r>
            <a:r>
              <a:rPr lang="en-US" dirty="0"/>
              <a:t>(China) = 2</a:t>
            </a:r>
          </a:p>
          <a:p>
            <a:r>
              <a:rPr lang="en-US" dirty="0"/>
              <a:t>Transition-like features</a:t>
            </a:r>
          </a:p>
          <a:p>
            <a:pPr lvl="1"/>
            <a:r>
              <a:rPr lang="en-US" dirty="0"/>
              <a:t>Binary feature functions</a:t>
            </a:r>
          </a:p>
          <a:p>
            <a:pPr lvl="2"/>
            <a:r>
              <a:rPr lang="en-US" dirty="0" err="1"/>
              <a:t>f</a:t>
            </a:r>
            <a:r>
              <a:rPr lang="en-US" baseline="-25000" dirty="0" err="1"/>
              <a:t>first</a:t>
            </a:r>
            <a:r>
              <a:rPr lang="en-US" baseline="-25000" dirty="0"/>
              <a:t>-letter-capitalized-</a:t>
            </a:r>
            <a:r>
              <a:rPr lang="en-US" b="1" baseline="-25000" dirty="0">
                <a:solidFill>
                  <a:srgbClr val="FF0000"/>
                </a:solidFill>
              </a:rPr>
              <a:t>VB</a:t>
            </a:r>
            <a:r>
              <a:rPr lang="en-US" baseline="-25000" dirty="0"/>
              <a:t>-</a:t>
            </a:r>
            <a:r>
              <a:rPr lang="en-US" b="1" baseline="-25000" dirty="0">
                <a:solidFill>
                  <a:srgbClr val="FF0000"/>
                </a:solidFill>
              </a:rPr>
              <a:t>NNP</a:t>
            </a:r>
            <a:r>
              <a:rPr lang="en-US" dirty="0"/>
              <a:t>(China) = 1</a:t>
            </a:r>
          </a:p>
          <a:p>
            <a:pPr lvl="2"/>
            <a:endParaRPr lang="en-US" dirty="0"/>
          </a:p>
          <a:p>
            <a:pPr lvl="1"/>
            <a:endParaRPr lang="en-US" dirty="0"/>
          </a:p>
        </p:txBody>
      </p:sp>
      <p:grpSp>
        <p:nvGrpSpPr>
          <p:cNvPr id="12" name="Group 11"/>
          <p:cNvGrpSpPr/>
          <p:nvPr/>
        </p:nvGrpSpPr>
        <p:grpSpPr>
          <a:xfrm>
            <a:off x="4942114" y="3121881"/>
            <a:ext cx="3320143" cy="2530525"/>
            <a:chOff x="4974771" y="3222482"/>
            <a:chExt cx="3320143" cy="2530525"/>
          </a:xfrm>
        </p:grpSpPr>
        <p:cxnSp>
          <p:nvCxnSpPr>
            <p:cNvPr id="5" name="Straight Arrow Connector 4"/>
            <p:cNvCxnSpPr/>
            <p:nvPr/>
          </p:nvCxnSpPr>
          <p:spPr>
            <a:xfrm>
              <a:off x="5279571" y="4461439"/>
              <a:ext cx="555172" cy="478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74771" y="5122974"/>
              <a:ext cx="859972" cy="6300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34743" y="4688334"/>
              <a:ext cx="2460171" cy="646331"/>
            </a:xfrm>
            <a:prstGeom prst="rect">
              <a:avLst/>
            </a:prstGeom>
            <a:noFill/>
          </p:spPr>
          <p:txBody>
            <a:bodyPr wrap="square" rtlCol="0">
              <a:spAutoFit/>
            </a:bodyPr>
            <a:lstStyle/>
            <a:p>
              <a:r>
                <a:rPr lang="en-US" dirty="0">
                  <a:solidFill>
                    <a:srgbClr val="FF0000"/>
                  </a:solidFill>
                </a:rPr>
                <a:t>Not necessarily independent features!</a:t>
              </a:r>
            </a:p>
          </p:txBody>
        </p:sp>
        <p:cxnSp>
          <p:nvCxnSpPr>
            <p:cNvPr id="24" name="Straight Arrow Connector 23"/>
            <p:cNvCxnSpPr/>
            <p:nvPr/>
          </p:nvCxnSpPr>
          <p:spPr>
            <a:xfrm>
              <a:off x="5404757" y="3222482"/>
              <a:ext cx="495301" cy="14784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052457"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VB</a:t>
            </a:r>
          </a:p>
        </p:txBody>
      </p:sp>
      <p:sp>
        <p:nvSpPr>
          <p:cNvPr id="10" name="Oval 9"/>
          <p:cNvSpPr/>
          <p:nvPr/>
        </p:nvSpPr>
        <p:spPr>
          <a:xfrm>
            <a:off x="7369628" y="1417638"/>
            <a:ext cx="685800" cy="685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6052457"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Oval 12"/>
          <p:cNvSpPr/>
          <p:nvPr/>
        </p:nvSpPr>
        <p:spPr>
          <a:xfrm>
            <a:off x="7369628" y="2560638"/>
            <a:ext cx="685800" cy="685800"/>
          </a:xfrm>
          <a:prstGeom prst="ellipse">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8" name="Straight Arrow Connector 7"/>
          <p:cNvCxnSpPr>
            <a:stCxn id="4" idx="6"/>
            <a:endCxn id="10" idx="2"/>
          </p:cNvCxnSpPr>
          <p:nvPr/>
        </p:nvCxnSpPr>
        <p:spPr>
          <a:xfrm>
            <a:off x="6738257" y="1760538"/>
            <a:ext cx="631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0"/>
            <a:endCxn id="4" idx="4"/>
          </p:cNvCxnSpPr>
          <p:nvPr/>
        </p:nvCxnSpPr>
        <p:spPr>
          <a:xfrm flipV="1">
            <a:off x="6395357"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0"/>
            <a:endCxn id="10" idx="4"/>
          </p:cNvCxnSpPr>
          <p:nvPr/>
        </p:nvCxnSpPr>
        <p:spPr>
          <a:xfrm flipV="1">
            <a:off x="7712528" y="2103438"/>
            <a:ext cx="0" cy="457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7856" y="2726873"/>
            <a:ext cx="762000" cy="369332"/>
          </a:xfrm>
          <a:prstGeom prst="rect">
            <a:avLst/>
          </a:prstGeom>
          <a:noFill/>
        </p:spPr>
        <p:txBody>
          <a:bodyPr wrap="square" rtlCol="0">
            <a:spAutoFit/>
          </a:bodyPr>
          <a:lstStyle/>
          <a:p>
            <a:r>
              <a:rPr lang="en-US" dirty="0"/>
              <a:t>China</a:t>
            </a:r>
          </a:p>
        </p:txBody>
      </p:sp>
      <p:sp>
        <p:nvSpPr>
          <p:cNvPr id="21" name="TextBox 20"/>
          <p:cNvSpPr txBox="1"/>
          <p:nvPr/>
        </p:nvSpPr>
        <p:spPr>
          <a:xfrm>
            <a:off x="7424057" y="1579908"/>
            <a:ext cx="838200" cy="369332"/>
          </a:xfrm>
          <a:prstGeom prst="rect">
            <a:avLst/>
          </a:prstGeom>
          <a:noFill/>
        </p:spPr>
        <p:txBody>
          <a:bodyPr wrap="square" rtlCol="0">
            <a:spAutoFit/>
          </a:bodyPr>
          <a:lstStyle/>
          <a:p>
            <a:r>
              <a:rPr lang="en-US" dirty="0"/>
              <a:t>NNP</a:t>
            </a:r>
          </a:p>
        </p:txBody>
      </p:sp>
      <p:cxnSp>
        <p:nvCxnSpPr>
          <p:cNvPr id="23" name="Straight Arrow Connector 22"/>
          <p:cNvCxnSpPr/>
          <p:nvPr/>
        </p:nvCxnSpPr>
        <p:spPr>
          <a:xfrm flipV="1">
            <a:off x="5399314" y="2363085"/>
            <a:ext cx="2079172" cy="53190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03371" y="2405838"/>
            <a:ext cx="2307772" cy="185439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11485" y="1901703"/>
            <a:ext cx="2351315" cy="3730409"/>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2"/>
          </p:nvPr>
        </p:nvSpPr>
        <p:spPr/>
        <p:txBody>
          <a:bodyPr/>
          <a:lstStyle/>
          <a:p>
            <a:fld id="{1F659266-CC28-4756-A079-26437DFBC729}" type="slidenum">
              <a:rPr lang="en-US" smtClean="0"/>
              <a:t>63</a:t>
            </a:fld>
            <a:endParaRPr lang="en-US"/>
          </a:p>
        </p:txBody>
      </p:sp>
      <p:sp>
        <p:nvSpPr>
          <p:cNvPr id="18" name="TextBox 17"/>
          <p:cNvSpPr txBox="1"/>
          <p:nvPr/>
        </p:nvSpPr>
        <p:spPr>
          <a:xfrm>
            <a:off x="6051245" y="2732502"/>
            <a:ext cx="719667" cy="369332"/>
          </a:xfrm>
          <a:prstGeom prst="rect">
            <a:avLst/>
          </a:prstGeom>
          <a:noFill/>
        </p:spPr>
        <p:txBody>
          <a:bodyPr wrap="square" rtlCol="0">
            <a:spAutoFit/>
          </a:bodyPr>
          <a:lstStyle/>
          <a:p>
            <a:r>
              <a:rPr lang="en-US" dirty="0"/>
              <a:t>know</a:t>
            </a:r>
          </a:p>
        </p:txBody>
      </p:sp>
    </p:spTree>
    <p:extLst>
      <p:ext uri="{BB962C8B-B14F-4D97-AF65-F5344CB8AC3E}">
        <p14:creationId xmlns:p14="http://schemas.microsoft.com/office/powerpoint/2010/main" val="61765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Idea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latin typeface="Cambria Math" charset="0"/>
                  </a:rPr>
                  <a:t>We want the score to the correct answer </a:t>
                </a: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oMath>
                </a14:m>
                <a:r>
                  <a:rPr lang="en-US" dirty="0"/>
                  <a:t> higher than others.</a:t>
                </a:r>
                <a:br>
                  <a:rPr lang="en-US" dirty="0"/>
                </a:b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&gt;</m:t>
                    </m:r>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smtClean="0">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   ∀</m:t>
                    </m:r>
                    <m:sSup>
                      <m:sSupPr>
                        <m:ctrlPr>
                          <a:rPr lang="en-US" b="0" i="1" smtClean="0">
                            <a:latin typeface="Cambria Math" panose="02040503050406030204" pitchFamily="18" charset="0"/>
                          </a:rPr>
                        </m:ctrlPr>
                      </m:sSupPr>
                      <m:e>
                        <m:r>
                          <a:rPr lang="en-US" b="1" i="0" smtClean="0">
                            <a:latin typeface="Cambria Math" charset="0"/>
                          </a:rPr>
                          <m:t>𝐭</m:t>
                        </m:r>
                      </m:e>
                      <m:sup>
                        <m:r>
                          <a:rPr lang="en-US" b="0" i="0" smtClean="0">
                            <a:latin typeface="Cambria Math" charset="0"/>
                          </a:rPr>
                          <m:t>′</m:t>
                        </m:r>
                      </m:sup>
                    </m:sSup>
                    <m:r>
                      <a:rPr lang="en-US" b="0" i="1" smtClean="0">
                        <a:latin typeface="Cambria Math" charset="0"/>
                      </a:rPr>
                      <m:t>∈</m:t>
                    </m:r>
                    <m:r>
                      <a:rPr lang="en-US" b="0" i="1" smtClean="0">
                        <a:latin typeface="Cambria Math" charset="0"/>
                        <a:ea typeface="Matura MT Script Capitals" charset="0"/>
                        <a:cs typeface="Matura MT Script Capitals" charset="0"/>
                      </a:rPr>
                      <m:t>𝑇</m:t>
                    </m:r>
                    <m:r>
                      <a:rPr lang="en-US" b="0" i="1" smtClean="0">
                        <a:latin typeface="Cambria Math" charset="0"/>
                        <a:ea typeface="Matura MT Script Capitals" charset="0"/>
                        <a:cs typeface="Matura MT Script Capitals" charset="0"/>
                      </a:rPr>
                      <m:t>, </m:t>
                    </m:r>
                    <m:sSup>
                      <m:sSupPr>
                        <m:ctrlPr>
                          <a:rPr lang="en-US" b="1" i="1" smtClean="0">
                            <a:latin typeface="Cambria Math" panose="02040503050406030204" pitchFamily="18"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r>
                      <a:rPr lang="en-US" b="0" i="1" smtClean="0">
                        <a:latin typeface="Cambria Math" charset="0"/>
                        <a:ea typeface="Matura MT Script Capitals" charset="0"/>
                        <a:cs typeface="Matura MT Script Capitals" charset="0"/>
                      </a:rPr>
                      <m:t>≠</m:t>
                    </m:r>
                    <m:sSup>
                      <m:sSupPr>
                        <m:ctrlPr>
                          <a:rPr lang="en-US" b="1" i="1" smtClean="0">
                            <a:latin typeface="Cambria Math" panose="02040503050406030204" pitchFamily="18" charset="0"/>
                            <a:ea typeface="Matura MT Script Capitals" charset="0"/>
                            <a:cs typeface="Matura MT Script Capitals" charset="0"/>
                          </a:rPr>
                        </m:ctrlPr>
                      </m:sSupPr>
                      <m:e>
                        <m:r>
                          <a:rPr lang="en-US" b="1" i="1" smtClean="0">
                            <a:latin typeface="Cambria Math" charset="0"/>
                            <a:ea typeface="Matura MT Script Capitals" charset="0"/>
                            <a:cs typeface="Matura MT Script Capitals" charset="0"/>
                          </a:rPr>
                          <m:t>𝒕</m:t>
                        </m:r>
                      </m:e>
                      <m:sup>
                        <m:r>
                          <a:rPr lang="en-US" b="1" i="1" smtClean="0">
                            <a:latin typeface="Cambria Math" charset="0"/>
                            <a:ea typeface="Matura MT Script Capitals" charset="0"/>
                            <a:cs typeface="Matura MT Script Capitals" charset="0"/>
                          </a:rPr>
                          <m:t>∗</m:t>
                        </m:r>
                      </m:sup>
                    </m:sSup>
                  </m:oMath>
                </a14:m>
                <a:endParaRPr lang="en-US" b="1" dirty="0">
                  <a:latin typeface="Matura MT Script Capitals" charset="0"/>
                  <a:ea typeface="Matura MT Script Capitals" charset="0"/>
                  <a:cs typeface="Matura MT Script Capitals" charset="0"/>
                </a:endParaRPr>
              </a:p>
              <a:p>
                <a:r>
                  <a:rPr lang="en-US" dirty="0">
                    <a:latin typeface="+mn-lt"/>
                    <a:ea typeface="Matura MT Script Capitals" charset="0"/>
                    <a:cs typeface="Matura MT Script Capitals" charset="0"/>
                  </a:rPr>
                  <a:t>Different level of mistakes</a:t>
                </a:r>
                <a:br>
                  <a:rPr lang="en-US" dirty="0">
                    <a:latin typeface="+mn-lt"/>
                    <a:ea typeface="Matura MT Script Capitals" charset="0"/>
                    <a:cs typeface="Matura MT Script Capitals" charset="0"/>
                  </a:rPr>
                </a:br>
                <a14:m>
                  <m:oMath xmlns:m="http://schemas.openxmlformats.org/officeDocument/2006/math">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i="1">
                        <a:latin typeface="Cambria Math" charset="0"/>
                      </a:rPr>
                      <m:t>𝑆</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charset="0"/>
                              </a:rPr>
                              <m:t>𝒕</m:t>
                            </m:r>
                          </m:e>
                          <m:sup>
                            <m:r>
                              <a:rPr lang="en-US" b="1" i="1">
                                <a:latin typeface="Cambria Math" charset="0"/>
                              </a:rPr>
                              <m:t>′</m:t>
                            </m:r>
                          </m:sup>
                        </m:sSup>
                        <m:r>
                          <a:rPr lang="en-US" b="1" i="1">
                            <a:latin typeface="Cambria Math" charset="0"/>
                          </a:rPr>
                          <m:t>,</m:t>
                        </m:r>
                        <m:r>
                          <a:rPr lang="en-US" b="1" i="1">
                            <a:latin typeface="Cambria Math" charset="0"/>
                          </a:rPr>
                          <m:t>𝒘</m:t>
                        </m:r>
                      </m:e>
                    </m:d>
                    <m:r>
                      <a:rPr lang="en-US" b="1" i="1" smtClean="0">
                        <a:latin typeface="Cambria Math" charset="0"/>
                      </a:rPr>
                      <m:t>+</m:t>
                    </m:r>
                    <m:r>
                      <a:rPr lang="en-US" b="1" i="0" smtClean="0">
                        <a:latin typeface="Cambria Math" charset="0"/>
                      </a:rPr>
                      <m:t>𝚫</m:t>
                    </m:r>
                    <m:r>
                      <a:rPr lang="en-US" b="1" i="0" smtClean="0">
                        <a:latin typeface="Cambria Math" charset="0"/>
                      </a:rPr>
                      <m:t>(</m:t>
                    </m:r>
                    <m:sSup>
                      <m:sSupPr>
                        <m:ctrlPr>
                          <a:rPr lang="en-US" b="1" i="1" smtClean="0">
                            <a:latin typeface="Cambria Math" panose="02040503050406030204" pitchFamily="18" charset="0"/>
                          </a:rPr>
                        </m:ctrlPr>
                      </m:sSupPr>
                      <m:e>
                        <m:r>
                          <a:rPr lang="en-US" b="1" i="0" smtClean="0">
                            <a:latin typeface="Cambria Math" charset="0"/>
                          </a:rPr>
                          <m:t>𝐭</m:t>
                        </m:r>
                      </m:e>
                      <m:sup>
                        <m:r>
                          <a:rPr lang="en-US" b="1" i="0" smtClean="0">
                            <a:latin typeface="Cambria Math" charset="0"/>
                          </a:rPr>
                          <m:t>′</m:t>
                        </m:r>
                      </m:sup>
                    </m:sSup>
                    <m:r>
                      <a:rPr lang="en-US" b="1" i="0" smtClean="0">
                        <a:latin typeface="Cambria Math" charset="0"/>
                      </a:rPr>
                      <m:t>,</m:t>
                    </m:r>
                    <m:sSup>
                      <m:sSupPr>
                        <m:ctrlPr>
                          <a:rPr lang="en-US" b="1" i="1" smtClean="0">
                            <a:latin typeface="Cambria Math" panose="02040503050406030204" pitchFamily="18" charset="0"/>
                          </a:rPr>
                        </m:ctrlPr>
                      </m:sSupPr>
                      <m:e>
                        <m:r>
                          <a:rPr lang="en-US" b="1" i="0" smtClean="0">
                            <a:latin typeface="Cambria Math" charset="0"/>
                          </a:rPr>
                          <m:t>𝐭</m:t>
                        </m:r>
                      </m:e>
                      <m:sup>
                        <m:r>
                          <a:rPr lang="en-US" b="1" i="1" smtClean="0">
                            <a:latin typeface="Cambria Math" charset="0"/>
                          </a:rPr>
                          <m:t>∗</m:t>
                        </m:r>
                      </m:sup>
                    </m:sSup>
                    <m:r>
                      <a:rPr lang="en-US" b="1" i="1" smtClean="0">
                        <a:latin typeface="Cambria Math" charset="0"/>
                      </a:rPr>
                      <m:t>)</m:t>
                    </m:r>
                    <m:r>
                      <a:rPr lang="en-US" b="1" i="1">
                        <a:latin typeface="Cambria Math" charset="0"/>
                      </a:rPr>
                      <m:t>  ∀</m:t>
                    </m:r>
                    <m:sSup>
                      <m:sSupPr>
                        <m:ctrlPr>
                          <a:rPr lang="en-US" i="1">
                            <a:latin typeface="Cambria Math" panose="02040503050406030204" pitchFamily="18" charset="0"/>
                          </a:rPr>
                        </m:ctrlPr>
                      </m:sSupPr>
                      <m:e>
                        <m:r>
                          <a:rPr lang="en-US" b="1">
                            <a:latin typeface="Cambria Math" charset="0"/>
                          </a:rPr>
                          <m:t>𝐭</m:t>
                        </m:r>
                      </m:e>
                      <m:sup>
                        <m:r>
                          <a:rPr lang="en-US">
                            <a:latin typeface="Cambria Math" charset="0"/>
                          </a:rPr>
                          <m:t>′</m:t>
                        </m:r>
                      </m:sup>
                    </m:sSup>
                    <m:r>
                      <a:rPr lang="en-US" i="1">
                        <a:latin typeface="Cambria Math" charset="0"/>
                      </a:rPr>
                      <m:t>∈</m:t>
                    </m:r>
                    <m:r>
                      <a:rPr lang="en-US" i="1">
                        <a:latin typeface="Cambria Math" charset="0"/>
                        <a:ea typeface="Matura MT Script Capitals" charset="0"/>
                        <a:cs typeface="Matura MT Script Capitals" charset="0"/>
                      </a:rPr>
                      <m:t>𝑇</m:t>
                    </m:r>
                  </m:oMath>
                </a14:m>
                <a:endParaRPr lang="en-US" dirty="0">
                  <a:latin typeface="+mn-lt"/>
                  <a:ea typeface="Matura MT Script Capitals" charset="0"/>
                  <a:cs typeface="Matura MT Script Capitals" charset="0"/>
                </a:endParaRPr>
              </a:p>
              <a:p>
                <a:r>
                  <a:rPr lang="en-US" dirty="0">
                    <a:latin typeface="+mn-lt"/>
                    <a:ea typeface="Matura MT Script Capitals" charset="0"/>
                    <a:cs typeface="Matura MT Script Capitals" charset="0"/>
                  </a:rPr>
                  <a:t>Several ML models can be used</a:t>
                </a:r>
              </a:p>
              <a:p>
                <a:pPr lvl="1"/>
                <a:r>
                  <a:rPr lang="en-US" dirty="0">
                    <a:latin typeface="+mn-lt"/>
                    <a:ea typeface="Matura MT Script Capitals" charset="0"/>
                    <a:cs typeface="Matura MT Script Capitals" charset="0"/>
                  </a:rPr>
                  <a:t>Structured Perceptron</a:t>
                </a:r>
              </a:p>
              <a:p>
                <a:pPr lvl="1"/>
                <a:r>
                  <a:rPr lang="en-US" dirty="0">
                    <a:latin typeface="+mn-lt"/>
                    <a:ea typeface="Matura MT Script Capitals" charset="0"/>
                    <a:cs typeface="Matura MT Script Capitals" charset="0"/>
                  </a:rPr>
                  <a:t>Structured SVM</a:t>
                </a:r>
              </a:p>
              <a:p>
                <a:pPr lvl="1"/>
                <a:r>
                  <a:rPr lang="en-US" dirty="0">
                    <a:latin typeface="+mn-lt"/>
                    <a:ea typeface="Matura MT Script Capitals" charset="0"/>
                    <a:cs typeface="Matura MT Script Capitals" charset="0"/>
                  </a:rPr>
                  <a:t>Learning to Search </a:t>
                </a:r>
              </a:p>
              <a:p>
                <a:endParaRPr lang="en-US" dirty="0">
                  <a:latin typeface="+mn-lt"/>
                  <a:ea typeface="Matura MT Script Capitals" charset="0"/>
                  <a:cs typeface="Matura MT Script Capitals"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64</a:t>
            </a:fld>
            <a:endParaRPr lang="en-US" dirty="0"/>
          </a:p>
        </p:txBody>
      </p:sp>
    </p:spTree>
    <p:extLst>
      <p:ext uri="{BB962C8B-B14F-4D97-AF65-F5344CB8AC3E}">
        <p14:creationId xmlns:p14="http://schemas.microsoft.com/office/powerpoint/2010/main" val="20977402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Log-linear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600" dirty="0"/>
                  <a:t>P</a:t>
                </a:r>
                <a14:m>
                  <m:oMath xmlns:m="http://schemas.openxmlformats.org/officeDocument/2006/math">
                    <m:d>
                      <m:dPr>
                        <m:ctrlPr>
                          <a:rPr lang="en-US" sz="2600" i="1">
                            <a:latin typeface="Cambria Math" panose="02040503050406030204" pitchFamily="18" charset="0"/>
                          </a:rPr>
                        </m:ctrlPr>
                      </m:dPr>
                      <m:e>
                        <m:r>
                          <a:rPr lang="en-US" sz="2600" b="1" i="1">
                            <a:latin typeface="Cambria Math" panose="02040503050406030204" pitchFamily="18" charset="0"/>
                          </a:rPr>
                          <m:t>𝒕</m:t>
                        </m:r>
                      </m:e>
                      <m:e>
                        <m:r>
                          <a:rPr lang="en-US" sz="2600" b="1" i="1">
                            <a:latin typeface="Cambria Math" panose="02040503050406030204" pitchFamily="18" charset="0"/>
                          </a:rPr>
                          <m:t>𝒘</m:t>
                        </m:r>
                      </m:e>
                    </m:d>
                    <m:r>
                      <a:rPr lang="en-US" sz="2600" i="1" smtClean="0">
                        <a:latin typeface="Cambria Math" panose="02040503050406030204" pitchFamily="18" charset="0"/>
                      </a:rPr>
                      <m:t>∝</m:t>
                    </m:r>
                  </m:oMath>
                </a14:m>
                <a:r>
                  <a:rPr lang="en-US" sz="2600" i="1" dirty="0">
                    <a:latin typeface="Cambria Math" panose="02040503050406030204" pitchFamily="18" charset="0"/>
                  </a:rPr>
                  <a:t> </a:t>
                </a:r>
                <a14:m>
                  <m:oMath xmlns:m="http://schemas.openxmlformats.org/officeDocument/2006/math">
                    <m:func>
                      <m:funcPr>
                        <m:ctrlPr>
                          <a:rPr lang="en-US" sz="2600" i="1">
                            <a:latin typeface="Cambria Math" panose="02040503050406030204" pitchFamily="18" charset="0"/>
                          </a:rPr>
                        </m:ctrlPr>
                      </m:funcPr>
                      <m:fName>
                        <m:r>
                          <m:rPr>
                            <m:sty m:val="p"/>
                          </m:rPr>
                          <a:rPr lang="en-US" sz="2600">
                            <a:latin typeface="Cambria Math" charset="0"/>
                          </a:rPr>
                          <m:t>exp</m:t>
                        </m:r>
                      </m:fName>
                      <m:e>
                        <m:d>
                          <m:dPr>
                            <m:ctrlPr>
                              <a:rPr lang="en-US" sz="2600" i="1">
                                <a:latin typeface="Cambria Math" panose="02040503050406030204" pitchFamily="18" charset="0"/>
                              </a:rPr>
                            </m:ctrlPr>
                          </m:dPr>
                          <m:e>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e>
                        </m:d>
                      </m:e>
                    </m:func>
                  </m:oMath>
                </a14:m>
                <a:endParaRPr lang="en-US" sz="2600" i="1" dirty="0">
                  <a:latin typeface="Cambria Math" panose="02040503050406030204" pitchFamily="18" charset="0"/>
                </a:endParaRPr>
              </a:p>
              <a:p>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oMath>
                </a14:m>
                <a:r>
                  <a:rPr lang="en-US" sz="2600" dirty="0"/>
                  <a:t>)</a:t>
                </a:r>
              </a:p>
              <a:p>
                <a:pPr marL="0" indent="0">
                  <a:buNone/>
                </a:pPr>
                <a:r>
                  <a:rPr lang="en-US" sz="2600" dirty="0"/>
                  <a:t>	    </a:t>
                </a:r>
                <a14:m>
                  <m:oMath xmlns:m="http://schemas.openxmlformats.org/officeDocument/2006/math">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smtClean="0">
                            <a:latin typeface="Cambria Math" charset="0"/>
                          </a:rPr>
                          <m:t>𝒌</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charset="0"/>
                              </a:rPr>
                              <m:t>𝑖</m:t>
                            </m:r>
                          </m:sub>
                          <m:sup/>
                          <m:e>
                            <m:sSub>
                              <m:sSubPr>
                                <m:ctrlPr>
                                  <a:rPr lang="en-US" sz="2600" i="1">
                                    <a:latin typeface="Cambria Math" panose="02040503050406030204" pitchFamily="18" charset="0"/>
                                  </a:rPr>
                                </m:ctrlPr>
                              </m:sSubPr>
                              <m:e>
                                <m:r>
                                  <a:rPr lang="en-US" sz="2600" i="1">
                                    <a:latin typeface="Cambria Math" charset="0"/>
                                  </a:rPr>
                                  <m:t>𝑓</m:t>
                                </m:r>
                              </m:e>
                              <m:sub>
                                <m:r>
                                  <a:rPr lang="en-US" sz="2600" i="1">
                                    <a:latin typeface="Cambria Math"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charset="0"/>
                              </a:rPr>
                              <m:t>)</m:t>
                            </m:r>
                          </m:e>
                        </m:nary>
                      </m:e>
                    </m:nary>
                    <m:r>
                      <a:rPr lang="en-US" sz="2600" b="0" i="0" smtClean="0">
                        <a:latin typeface="Cambria Math" charset="0"/>
                      </a:rPr>
                      <m:t>+</m:t>
                    </m:r>
                    <m:nary>
                      <m:naryPr>
                        <m:chr m:val="∑"/>
                        <m:supHide m:val="on"/>
                        <m:ctrlPr>
                          <a:rPr lang="en-US" sz="2600" b="1" i="1">
                            <a:latin typeface="Cambria Math" panose="02040503050406030204" pitchFamily="18" charset="0"/>
                          </a:rPr>
                        </m:ctrlPr>
                      </m:naryPr>
                      <m:sub>
                        <m:r>
                          <a:rPr lang="en-US" sz="2600" b="1" i="1" smtClean="0">
                            <a:latin typeface="Cambria Math" charset="0"/>
                          </a:rPr>
                          <m:t>𝒍</m:t>
                        </m:r>
                      </m:sub>
                      <m:sup/>
                      <m:e>
                        <m:sSub>
                          <m:sSubPr>
                            <m:ctrlPr>
                              <a:rPr lang="en-US" sz="2600" i="1">
                                <a:latin typeface="Cambria Math" panose="02040503050406030204" pitchFamily="18" charset="0"/>
                              </a:rPr>
                            </m:ctrlPr>
                          </m:sSubPr>
                          <m:e>
                            <m:r>
                              <a:rPr lang="en-US" sz="2600" b="0" i="1" smtClean="0">
                                <a:latin typeface="Cambria Math" charset="0"/>
                              </a:rPr>
                              <m:t>𝛾</m:t>
                            </m:r>
                          </m:e>
                          <m:sub>
                            <m:r>
                              <a:rPr lang="en-US" sz="2600" b="0" i="1" smtClean="0">
                                <a:latin typeface="Cambria Math" charset="0"/>
                              </a:rPr>
                              <m:t>𝑙</m:t>
                            </m:r>
                          </m:sub>
                        </m:sSub>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charset="0"/>
                              </a:rPr>
                              <m:t>𝑖</m:t>
                            </m:r>
                          </m:sub>
                          <m:sup/>
                          <m:e>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r>
                              <a:rPr lang="en-US" sz="2600" i="1">
                                <a:latin typeface="Cambria Math" charset="0"/>
                              </a:rPr>
                              <m:t>)</m:t>
                            </m:r>
                          </m:e>
                        </m:nary>
                      </m:e>
                    </m:nary>
                  </m:oMath>
                </a14:m>
                <a:endParaRPr lang="en-US" sz="2600" dirty="0"/>
              </a:p>
              <a:p>
                <a:pPr marL="0" indent="0">
                  <a:buNone/>
                </a:pPr>
                <a:r>
                  <a:rPr lang="en-US" sz="2600" dirty="0"/>
                  <a:t>	         	</a:t>
                </a:r>
              </a:p>
              <a:p>
                <a:pPr marL="0" indent="0">
                  <a:buNone/>
                </a:pPr>
                <a:r>
                  <a:rPr lang="en-US" sz="2400" dirty="0"/>
                  <a:t>          </a:t>
                </a:r>
                <a14:m>
                  <m:oMath xmlns:m="http://schemas.openxmlformats.org/officeDocument/2006/math">
                    <m:d>
                      <m:dPr>
                        <m:begChr m:val="["/>
                        <m:endChr m:val="]"/>
                        <m:ctrlPr>
                          <a:rPr lang="uk-UA" sz="2400" i="1" smtClean="0">
                            <a:latin typeface="Cambria Math" panose="02040503050406030204" pitchFamily="18" charset="0"/>
                          </a:rPr>
                        </m:ctrlPr>
                      </m:dPr>
                      <m:e>
                        <m:eqArr>
                          <m:eqArrPr>
                            <m:ctrlPr>
                              <a:rPr lang="cs-CZ" sz="2400" i="1" smtClean="0">
                                <a:latin typeface="Cambria Math" panose="02040503050406030204" pitchFamily="18" charset="0"/>
                              </a:rPr>
                            </m:ctrlPr>
                          </m:eqArrPr>
                          <m:e>
                            <m:m>
                              <m:mPr>
                                <m:mcs>
                                  <m:mc>
                                    <m:mcPr>
                                      <m:count m:val="1"/>
                                      <m:mcJc m:val="center"/>
                                    </m:mcPr>
                                  </m:mc>
                                </m:mcs>
                                <m:ctrlPr>
                                  <a:rPr lang="cs-CZ" sz="240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1</m:t>
                                      </m:r>
                                    </m:sub>
                                  </m:sSub>
                                </m:e>
                              </m:mr>
                              <m:mr>
                                <m:e>
                                  <m:sSub>
                                    <m:sSubPr>
                                      <m:ctrlPr>
                                        <a:rPr lang="en-US" sz="2400" b="0" i="1" smtClean="0">
                                          <a:latin typeface="Cambria Math" panose="02040503050406030204" pitchFamily="18" charset="0"/>
                                        </a:rPr>
                                      </m:ctrlPr>
                                    </m:sSubPr>
                                    <m:e>
                                      <m:r>
                                        <a:rPr lang="en-US" sz="2400" b="0" i="1" smtClean="0">
                                          <a:latin typeface="Cambria Math" charset="0"/>
                                        </a:rPr>
                                        <m:t>𝜆</m:t>
                                      </m:r>
                                    </m:e>
                                    <m:sub>
                                      <m:r>
                                        <a:rPr lang="en-US" sz="2400" b="0" i="1" smtClean="0">
                                          <a:latin typeface="Cambria Math" charset="0"/>
                                        </a:rPr>
                                        <m:t>2</m:t>
                                      </m:r>
                                    </m:sub>
                                  </m:sSub>
                                </m:e>
                              </m:mr>
                              <m:mr>
                                <m:e>
                                  <m:r>
                                    <a:rPr lang="cs-CZ" sz="2400" i="1" smtClean="0">
                                      <a:latin typeface="Cambria Math" charset="0"/>
                                    </a:rPr>
                                    <m:t>⋮</m:t>
                                  </m:r>
                                </m:e>
                              </m:mr>
                            </m:m>
                          </m:e>
                          <m:e>
                            <m:sSub>
                              <m:sSubPr>
                                <m:ctrlPr>
                                  <a:rPr lang="en-US" sz="2400" b="0" i="1" smtClean="0">
                                    <a:latin typeface="Cambria Math" panose="02040503050406030204" pitchFamily="18" charset="0"/>
                                  </a:rPr>
                                </m:ctrlPr>
                              </m:sSubPr>
                              <m:e>
                                <m:r>
                                  <a:rPr lang="en-US" sz="2400" i="1">
                                    <a:latin typeface="Cambria Math" charset="0"/>
                                  </a:rPr>
                                  <m:t>𝛾</m:t>
                                </m:r>
                              </m:e>
                              <m:sub>
                                <m:r>
                                  <a:rPr lang="en-US" sz="2400" b="0" i="1" smtClean="0">
                                    <a:latin typeface="Cambria Math" charset="0"/>
                                  </a:rPr>
                                  <m:t>1</m:t>
                                </m:r>
                              </m:sub>
                            </m:sSub>
                          </m:e>
                          <m:e>
                            <m:sSub>
                              <m:sSubPr>
                                <m:ctrlPr>
                                  <a:rPr lang="en-US" sz="2400" b="0" i="1" smtClean="0">
                                    <a:latin typeface="Cambria Math" panose="02040503050406030204" pitchFamily="18" charset="0"/>
                                  </a:rPr>
                                </m:ctrlPr>
                              </m:sSubPr>
                              <m:e>
                                <m:r>
                                  <a:rPr lang="en-US" sz="2400" i="1">
                                    <a:latin typeface="Cambria Math" charset="0"/>
                                  </a:rPr>
                                  <m:t>𝛾</m:t>
                                </m:r>
                              </m:e>
                              <m:sub>
                                <m:r>
                                  <a:rPr lang="en-US" sz="2400" b="0" i="1" smtClean="0">
                                    <a:latin typeface="Cambria Math" charset="0"/>
                                  </a:rPr>
                                  <m:t>2</m:t>
                                </m:r>
                              </m:sub>
                            </m:sSub>
                          </m:e>
                          <m:e>
                            <m:r>
                              <a:rPr lang="en-US" sz="2400" b="0" i="1" smtClean="0">
                                <a:latin typeface="Cambria Math" charset="0"/>
                              </a:rPr>
                              <m:t>⋮</m:t>
                            </m:r>
                          </m:e>
                        </m:eqArr>
                      </m:e>
                    </m:d>
                    <m:r>
                      <a:rPr lang="en-US" sz="2400" b="0" i="1" smtClean="0">
                        <a:latin typeface="Cambria Math" charset="0"/>
                      </a:rPr>
                      <m:t>⋅</m:t>
                    </m:r>
                    <m:d>
                      <m:dPr>
                        <m:begChr m:val="["/>
                        <m:endChr m:val="]"/>
                        <m:ctrlPr>
                          <a:rPr lang="uk-UA" sz="2400" i="1">
                            <a:latin typeface="Cambria Math" panose="02040503050406030204" pitchFamily="18" charset="0"/>
                          </a:rPr>
                        </m:ctrlPr>
                      </m:dPr>
                      <m:e>
                        <m:eqArr>
                          <m:eqArrPr>
                            <m:ctrlPr>
                              <a:rPr lang="cs-CZ" sz="2400" i="1">
                                <a:latin typeface="Cambria Math" panose="02040503050406030204" pitchFamily="18" charset="0"/>
                              </a:rPr>
                            </m:ctrlPr>
                          </m:eqArrPr>
                          <m:e>
                            <m:m>
                              <m:mPr>
                                <m:mcs>
                                  <m:mc>
                                    <m:mcPr>
                                      <m:count m:val="1"/>
                                      <m:mcJc m:val="center"/>
                                    </m:mcPr>
                                  </m:mc>
                                </m:mcs>
                                <m:ctrlPr>
                                  <a:rPr lang="cs-CZ" sz="2400" i="1">
                                    <a:latin typeface="Cambria Math" panose="02040503050406030204" pitchFamily="18" charset="0"/>
                                  </a:rPr>
                                </m:ctrlPr>
                              </m:mPr>
                              <m:mr>
                                <m:e>
                                  <m:nary>
                                    <m:naryPr>
                                      <m:chr m:val="∑"/>
                                      <m:supHide m:val="on"/>
                                      <m:ctrlPr>
                                        <a:rPr lang="en-US" sz="2400" i="1">
                                          <a:latin typeface="Cambria Math" panose="02040503050406030204" pitchFamily="18" charset="0"/>
                                        </a:rPr>
                                      </m:ctrlPr>
                                    </m:naryPr>
                                    <m:sub>
                                      <m:r>
                                        <a:rPr lang="en-US" sz="2400" i="1" smtClean="0">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𝑓</m:t>
                                          </m:r>
                                        </m:e>
                                        <m:sub>
                                          <m:r>
                                            <a:rPr lang="en-US" sz="2400" b="0" i="1" smtClean="0">
                                              <a:latin typeface="Cambria Math"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charset="0"/>
                                            </a:rPr>
                                            <m:t>𝑓</m:t>
                                          </m:r>
                                        </m:e>
                                        <m:sub>
                                          <m:r>
                                            <a:rPr lang="en-US" sz="2400" b="0" i="1" smtClean="0">
                                              <a:latin typeface="Cambria Math" charset="0"/>
                                            </a:rPr>
                                            <m:t>2</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charset="0"/>
                                        </a:rPr>
                                        <m:t>)</m:t>
                                      </m:r>
                                    </m:e>
                                  </m:nary>
                                </m:e>
                              </m:mr>
                              <m:mr>
                                <m:e>
                                  <m:r>
                                    <a:rPr lang="cs-CZ" sz="2400" i="1">
                                      <a:latin typeface="Cambria Math" charset="0"/>
                                    </a:rPr>
                                    <m:t>⋮</m:t>
                                  </m:r>
                                </m:e>
                              </m:mr>
                            </m:m>
                          </m:e>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nary>
                              <m:naryPr>
                                <m:chr m:val="∑"/>
                                <m:supHide m:val="on"/>
                                <m:ctrlPr>
                                  <a:rPr lang="en-US" sz="2400" i="1">
                                    <a:latin typeface="Cambria Math" panose="02040503050406030204" pitchFamily="18" charset="0"/>
                                  </a:rPr>
                                </m:ctrlPr>
                              </m:naryPr>
                              <m:sub>
                                <m:r>
                                  <a:rPr lang="en-US" sz="2400" i="1">
                                    <a:latin typeface="Cambria Math"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𝑔</m:t>
                                    </m:r>
                                  </m:e>
                                  <m:sub>
                                    <m:r>
                                      <a:rPr lang="en-US" sz="2400" b="0" i="1" smtClean="0">
                                        <a:latin typeface="Cambria Math"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r>
                                  <a:rPr lang="en-US" sz="2400" b="1" i="1">
                                    <a:latin typeface="Cambria Math" panose="02040503050406030204" pitchFamily="18" charset="0"/>
                                  </a:rPr>
                                  <m:t>𝒘</m:t>
                                </m:r>
                                <m:r>
                                  <a:rPr lang="en-US" sz="2400" i="1">
                                    <a:latin typeface="Cambria Math" panose="02040503050406030204" pitchFamily="18" charset="0"/>
                                  </a:rPr>
                                  <m:t>)</m:t>
                                </m:r>
                                <m:r>
                                  <a:rPr lang="en-US" sz="2400" i="1">
                                    <a:latin typeface="Cambria Math" charset="0"/>
                                  </a:rPr>
                                  <m:t>)</m:t>
                                </m:r>
                              </m:e>
                            </m:nary>
                          </m:e>
                          <m:e>
                            <m:r>
                              <a:rPr lang="en-US" sz="2400" i="1">
                                <a:latin typeface="Cambria Math" charset="0"/>
                              </a:rPr>
                              <m:t>⋮</m:t>
                            </m:r>
                          </m:e>
                        </m:eqArr>
                      </m:e>
                    </m:d>
                  </m:oMath>
                </a14:m>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85" t="-13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65</a:t>
            </a:fld>
            <a:endParaRPr lang="en-US" dirty="0"/>
          </a:p>
        </p:txBody>
      </p:sp>
      <p:sp>
        <p:nvSpPr>
          <p:cNvPr id="6" name="TextBox 5"/>
          <p:cNvSpPr txBox="1"/>
          <p:nvPr/>
        </p:nvSpPr>
        <p:spPr>
          <a:xfrm>
            <a:off x="5181601" y="3539246"/>
            <a:ext cx="3505200" cy="1200329"/>
          </a:xfrm>
          <a:prstGeom prst="rect">
            <a:avLst/>
          </a:prstGeom>
          <a:solidFill>
            <a:schemeClr val="accent1">
              <a:lumMod val="20000"/>
              <a:lumOff val="80000"/>
            </a:schemeClr>
          </a:solidFill>
          <a:ln>
            <a:solidFill>
              <a:srgbClr val="3C58AD"/>
            </a:solidFill>
          </a:ln>
        </p:spPr>
        <p:txBody>
          <a:bodyPr wrap="square" rtlCol="0">
            <a:spAutoFit/>
          </a:bodyPr>
          <a:lstStyle/>
          <a:p>
            <a:r>
              <a:rPr lang="en-US" sz="2400" dirty="0"/>
              <a:t>Essentially, we aggregate transition and emission patterns as features</a:t>
            </a:r>
          </a:p>
        </p:txBody>
      </p:sp>
      <mc:AlternateContent xmlns:mc="http://schemas.openxmlformats.org/markup-compatibility/2006" xmlns:a14="http://schemas.microsoft.com/office/drawing/2010/main">
        <mc:Choice Requires="a14">
          <p:sp>
            <p:nvSpPr>
              <p:cNvPr id="8" name="TextBox 7"/>
              <p:cNvSpPr txBox="1"/>
              <p:nvPr/>
            </p:nvSpPr>
            <p:spPr>
              <a:xfrm>
                <a:off x="753572" y="5915791"/>
                <a:ext cx="3505200" cy="461665"/>
              </a:xfrm>
              <a:prstGeom prst="rect">
                <a:avLst/>
              </a:prstGeom>
              <a:solidFill>
                <a:schemeClr val="accent1">
                  <a:lumMod val="20000"/>
                  <a:lumOff val="80000"/>
                </a:schemeClr>
              </a:solidFill>
              <a:ln>
                <a:solidFill>
                  <a:srgbClr val="3C58A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𝜃</m:t>
                      </m:r>
                      <m:r>
                        <a:rPr lang="en-US" sz="2400" b="0" i="1" smtClean="0">
                          <a:latin typeface="Cambria Math" charset="0"/>
                        </a:rPr>
                        <m:t>  ⋅  </m:t>
                      </m:r>
                      <m:r>
                        <m:rPr>
                          <m:sty m:val="p"/>
                        </m:rPr>
                        <a:rPr lang="en-US" sz="2400" b="0" i="0" smtClean="0">
                          <a:latin typeface="Cambria Math" charset="0"/>
                        </a:rPr>
                        <m:t>F</m:t>
                      </m:r>
                      <m:r>
                        <a:rPr lang="en-US" sz="2400" b="0" i="0" smtClean="0">
                          <a:latin typeface="Cambria Math" charset="0"/>
                        </a:rPr>
                        <m:t>(</m:t>
                      </m:r>
                      <m:r>
                        <a:rPr lang="en-US" sz="2400" b="1" i="0" smtClean="0">
                          <a:latin typeface="Cambria Math" charset="0"/>
                        </a:rPr>
                        <m:t>𝐭</m:t>
                      </m:r>
                      <m:r>
                        <a:rPr lang="en-US" sz="2400" b="1" i="0" smtClean="0">
                          <a:latin typeface="Cambria Math" charset="0"/>
                        </a:rPr>
                        <m:t>,</m:t>
                      </m:r>
                      <m:r>
                        <a:rPr lang="en-US" sz="2400" b="1" i="0" smtClean="0">
                          <a:latin typeface="Cambria Math" charset="0"/>
                        </a:rPr>
                        <m:t>𝐰</m:t>
                      </m:r>
                      <m:r>
                        <a:rPr lang="en-US" sz="2400" b="0" i="0" smtClean="0">
                          <a:latin typeface="Cambria Math" charset="0"/>
                        </a:rPr>
                        <m:t>)</m:t>
                      </m:r>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53572" y="5915791"/>
                <a:ext cx="3505200" cy="461665"/>
              </a:xfrm>
              <a:prstGeom prst="rect">
                <a:avLst/>
              </a:prstGeom>
              <a:blipFill rotWithShape="0">
                <a:blip r:embed="rId3"/>
                <a:stretch>
                  <a:fillRect t="-98718" b="-125641"/>
                </a:stretch>
              </a:blipFill>
              <a:ln>
                <a:solidFill>
                  <a:srgbClr val="3C58AD"/>
                </a:solidFill>
              </a:ln>
            </p:spPr>
            <p:txBody>
              <a:bodyPr/>
              <a:lstStyle/>
              <a:p>
                <a:r>
                  <a:rPr lang="en-US">
                    <a:noFill/>
                  </a:rPr>
                  <a:t> </a:t>
                </a:r>
              </a:p>
            </p:txBody>
          </p:sp>
        </mc:Fallback>
      </mc:AlternateContent>
    </p:spTree>
    <p:extLst>
      <p:ext uri="{BB962C8B-B14F-4D97-AF65-F5344CB8AC3E}">
        <p14:creationId xmlns:p14="http://schemas.microsoft.com/office/powerpoint/2010/main" val="1480760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MEMM </a:t>
            </a:r>
            <a:r>
              <a:rPr lang="en-US" dirty="0" err="1"/>
              <a:t>v.s</a:t>
            </a:r>
            <a:r>
              <a:rPr lang="en-US" dirty="0"/>
              <a:t>. CRF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49" y="1270861"/>
                <a:ext cx="8292713" cy="4906102"/>
              </a:xfrm>
            </p:spPr>
            <p:txBody>
              <a:bodyPr>
                <a:normAutofit/>
              </a:bodyPr>
              <a:lstStyle/>
              <a:p>
                <a:r>
                  <a:rPr lang="en-US" sz="2600" i="1" dirty="0">
                    <a:latin typeface="Cambria Math" charset="0"/>
                  </a:rPr>
                  <a:t>Score function can be the same:</a:t>
                </a:r>
                <a:br>
                  <a:rPr lang="en-US" sz="2600" i="1" dirty="0">
                    <a:latin typeface="Cambria Math" charset="0"/>
                  </a:rPr>
                </a:b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r>
                          <a:rPr lang="en-US" sz="2600" b="1" i="1">
                            <a:latin typeface="Cambria Math" charset="0"/>
                          </a:rPr>
                          <m:t>𝒕</m:t>
                        </m:r>
                        <m:r>
                          <a:rPr lang="en-US" sz="2600" b="1" i="1">
                            <a:latin typeface="Cambria Math" charset="0"/>
                          </a:rPr>
                          <m:t>,</m:t>
                        </m:r>
                        <m:r>
                          <a:rPr lang="en-US" sz="2600" b="1" i="1">
                            <a:latin typeface="Cambria Math" charset="0"/>
                          </a:rPr>
                          <m:t>𝒘</m:t>
                        </m:r>
                      </m:e>
                    </m:d>
                    <m:r>
                      <a:rPr lang="en-US" sz="2600" b="1" i="1">
                        <a:latin typeface="Cambria Math" charset="0"/>
                      </a:rPr>
                      <m:t>=</m:t>
                    </m:r>
                    <m:nary>
                      <m:naryPr>
                        <m:chr m:val="∑"/>
                        <m:supHide m:val="on"/>
                        <m:ctrlPr>
                          <a:rPr lang="en-US" sz="2600" b="1" i="1">
                            <a:latin typeface="Cambria Math" panose="02040503050406030204" pitchFamily="18" charset="0"/>
                          </a:rPr>
                        </m:ctrlPr>
                      </m:naryPr>
                      <m:sub>
                        <m:r>
                          <a:rPr lang="en-US" sz="2600" b="1" i="1">
                            <a:latin typeface="Cambria Math" charset="0"/>
                          </a:rPr>
                          <m:t>𝒊</m:t>
                        </m:r>
                      </m:sub>
                      <m:sup/>
                      <m:e>
                        <m:r>
                          <a:rPr lang="en-US" sz="2600" i="1">
                            <a:latin typeface="Cambria Math"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𝑘</m:t>
                            </m:r>
                          </m:sub>
                          <m:sup/>
                          <m:e>
                            <m:sSub>
                              <m:sSubPr>
                                <m:ctrlPr>
                                  <a:rPr lang="en-US" sz="2600" i="1">
                                    <a:latin typeface="Cambria Math" panose="02040503050406030204" pitchFamily="18" charset="0"/>
                                  </a:rPr>
                                </m:ctrlPr>
                              </m:sSubPr>
                              <m:e>
                                <m:sSub>
                                  <m:sSubPr>
                                    <m:ctrlPr>
                                      <a:rPr lang="en-US" sz="2600" i="1">
                                        <a:latin typeface="Cambria Math" panose="02040503050406030204" pitchFamily="18" charset="0"/>
                                      </a:rPr>
                                    </m:ctrlPr>
                                  </m:sSubPr>
                                  <m:e>
                                    <m:r>
                                      <a:rPr lang="en-US" sz="2600" i="1">
                                        <a:latin typeface="Cambria Math" panose="02040503050406030204" pitchFamily="18" charset="0"/>
                                      </a:rPr>
                                      <m:t>𝜆</m:t>
                                    </m:r>
                                  </m:e>
                                  <m:sub>
                                    <m:r>
                                      <a:rPr lang="en-US" sz="2600" i="1">
                                        <a:latin typeface="Cambria Math" panose="02040503050406030204" pitchFamily="18" charset="0"/>
                                      </a:rPr>
                                      <m:t>𝑘</m:t>
                                    </m:r>
                                  </m:sub>
                                </m:sSub>
                                <m:r>
                                  <a:rPr lang="en-US" sz="2600" i="1">
                                    <a:latin typeface="Cambria Math" panose="02040503050406030204" pitchFamily="18" charset="0"/>
                                  </a:rPr>
                                  <m:t>𝑓</m:t>
                                </m:r>
                              </m:e>
                              <m:sub>
                                <m:r>
                                  <a:rPr lang="en-US" sz="2600" i="1">
                                    <a:latin typeface="Cambria Math" panose="02040503050406030204" pitchFamily="18" charset="0"/>
                                  </a:rPr>
                                  <m:t>𝑘</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r>
                                  <a:rPr lang="en-US" sz="2600" b="1" i="1">
                                    <a:latin typeface="Cambria Math" panose="02040503050406030204" pitchFamily="18"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𝑙</m:t>
                                </m:r>
                              </m:sub>
                              <m:sup/>
                              <m:e>
                                <m:r>
                                  <a:rPr lang="en-US" sz="2600" i="1">
                                    <a:latin typeface="Cambria Math" charset="0"/>
                                  </a:rPr>
                                  <m:t>𝛾</m:t>
                                </m:r>
                                <m:sSub>
                                  <m:sSubPr>
                                    <m:ctrlPr>
                                      <a:rPr lang="en-US" sz="2600" i="1">
                                        <a:latin typeface="Cambria Math" panose="02040503050406030204" pitchFamily="18" charset="0"/>
                                      </a:rPr>
                                    </m:ctrlPr>
                                  </m:sSubPr>
                                  <m:e>
                                    <m:r>
                                      <a:rPr lang="en-US" sz="2600" i="1">
                                        <a:latin typeface="Cambria Math" panose="02040503050406030204" pitchFamily="18" charset="0"/>
                                      </a:rPr>
                                      <m:t>𝑔</m:t>
                                    </m:r>
                                  </m:e>
                                  <m:sub>
                                    <m:r>
                                      <a:rPr lang="en-US" sz="2600" i="1">
                                        <a:latin typeface="Cambria Math" panose="02040503050406030204" pitchFamily="18" charset="0"/>
                                      </a:rPr>
                                      <m:t>𝑙</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 </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r>
                                  <a:rPr lang="en-US" sz="2600" b="1" i="1">
                                    <a:latin typeface="Cambria Math" panose="02040503050406030204" pitchFamily="18" charset="0"/>
                                  </a:rPr>
                                  <m:t>𝒘</m:t>
                                </m:r>
                                <m:r>
                                  <a:rPr lang="en-US" sz="2600" i="1">
                                    <a:latin typeface="Cambria Math" panose="02040503050406030204" pitchFamily="18" charset="0"/>
                                  </a:rPr>
                                  <m:t>)</m:t>
                                </m:r>
                              </m:e>
                            </m:nary>
                          </m:e>
                        </m:nary>
                      </m:e>
                    </m:nary>
                    <m:r>
                      <m:rPr>
                        <m:nor/>
                      </m:rPr>
                      <a:rPr lang="en-US" sz="2600" dirty="0"/>
                      <m:t>)</m:t>
                    </m:r>
                  </m:oMath>
                </a14:m>
                <a:r>
                  <a:rPr lang="en-US" sz="2600" dirty="0"/>
                  <a:t> </a:t>
                </a:r>
                <a:br>
                  <a:rPr lang="en-US" sz="2600" dirty="0"/>
                </a:br>
                <a14:m>
                  <m:oMath xmlns:m="http://schemas.openxmlformats.org/officeDocument/2006/math">
                    <m:r>
                      <a:rPr lang="en-US" sz="2400" b="1" i="1">
                        <a:latin typeface="Cambria Math" charset="0"/>
                      </a:rPr>
                      <m:t>=</m:t>
                    </m:r>
                    <m:nary>
                      <m:naryPr>
                        <m:chr m:val="∑"/>
                        <m:supHide m:val="on"/>
                        <m:ctrlPr>
                          <a:rPr lang="en-US" sz="2400" b="1" i="1" smtClean="0">
                            <a:latin typeface="Cambria Math" panose="02040503050406030204" pitchFamily="18" charset="0"/>
                          </a:rPr>
                        </m:ctrlPr>
                      </m:naryPr>
                      <m:sub>
                        <m:r>
                          <a:rPr lang="en-US" sz="2400" b="1" i="1" smtClean="0">
                            <a:latin typeface="Cambria Math" charset="0"/>
                          </a:rPr>
                          <m:t>𝒊</m:t>
                        </m:r>
                      </m:sub>
                      <m:sup/>
                      <m:e>
                        <m:r>
                          <a:rPr lang="en-US" sz="2400" i="1">
                            <a:latin typeface="Cambria Math" panose="02040503050406030204" pitchFamily="18" charset="0"/>
                          </a:rPr>
                          <m:t>𝑓</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r>
                          <a:rPr lang="en-US" sz="2400" i="1">
                            <a:latin typeface="Cambria Math" panose="02040503050406030204" pitchFamily="18" charset="0"/>
                          </a:rPr>
                          <m:t>)</m:t>
                        </m:r>
                      </m:e>
                    </m:nary>
                  </m:oMath>
                </a14:m>
                <a:r>
                  <a:rPr lang="en-US" sz="2600" dirty="0"/>
                  <a:t> </a:t>
                </a:r>
              </a:p>
              <a:p>
                <a:r>
                  <a:rPr lang="en-US" sz="2600" dirty="0"/>
                  <a:t>MEMM:</a:t>
                </a:r>
              </a:p>
              <a:p>
                <a:pPr marL="0" indent="0">
                  <a:buNone/>
                </a:pPr>
                <a14:m>
                  <m:oMath xmlns:m="http://schemas.openxmlformats.org/officeDocument/2006/math">
                    <m:r>
                      <a:rPr lang="en-US" sz="2600" b="0" i="1" smtClean="0">
                        <a:latin typeface="Cambria Math" charset="0"/>
                      </a:rPr>
                      <m:t>𝑃</m:t>
                    </m:r>
                    <m:d>
                      <m:dPr>
                        <m:ctrlPr>
                          <a:rPr lang="en-US" sz="2600" b="0" i="1" smtClean="0">
                            <a:latin typeface="Cambria Math" panose="02040503050406030204" pitchFamily="18" charset="0"/>
                          </a:rPr>
                        </m:ctrlPr>
                      </m:dPr>
                      <m:e>
                        <m:r>
                          <a:rPr lang="en-US" sz="2600" b="1" i="1" smtClean="0">
                            <a:latin typeface="Cambria Math" charset="0"/>
                          </a:rPr>
                          <m:t>𝒕</m:t>
                        </m:r>
                      </m:e>
                      <m:e>
                        <m:r>
                          <a:rPr lang="en-US" sz="2600" b="1" i="1" smtClean="0">
                            <a:latin typeface="Cambria Math" charset="0"/>
                          </a:rPr>
                          <m:t>𝒘</m:t>
                        </m:r>
                      </m:e>
                    </m:d>
                    <m:r>
                      <a:rPr lang="en-US" sz="2600" i="1">
                        <a:latin typeface="Cambria Math" panose="02040503050406030204" pitchFamily="18" charset="0"/>
                      </a:rPr>
                      <m:t>=</m:t>
                    </m:r>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r>
                          <a:rPr lang="en-US" sz="2600" i="1">
                            <a:latin typeface="Cambria Math"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e>
                          <m:e>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e>
                        </m:d>
                      </m:e>
                    </m:nary>
                    <m:r>
                      <a:rPr lang="en-US" sz="2600" b="0" i="1" smtClean="0">
                        <a:latin typeface="Cambria Math" charset="0"/>
                      </a:rPr>
                      <m:t>=</m:t>
                    </m:r>
                    <m:f>
                      <m:fPr>
                        <m:ctrlPr>
                          <a:rPr lang="en-US" sz="2600" i="1" smtClean="0">
                            <a:latin typeface="Cambria Math" panose="02040503050406030204" pitchFamily="18" charset="0"/>
                          </a:rPr>
                        </m:ctrlPr>
                      </m:fPr>
                      <m:num>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nary>
                              <m:naryPr>
                                <m:chr m:val="∑"/>
                                <m:supHide m:val="on"/>
                                <m:ctrlPr>
                                  <a:rPr lang="en-US" sz="2600" i="1">
                                    <a:latin typeface="Cambria Math" panose="02040503050406030204" pitchFamily="18" charset="0"/>
                                  </a:rPr>
                                </m:ctrlPr>
                              </m:naryPr>
                              <m:sub>
                                <m:r>
                                  <a:rPr lang="en-US" sz="2600" i="1">
                                    <a:solidFill>
                                      <a:srgbClr val="FF0000"/>
                                    </a:solidFill>
                                    <a:latin typeface="Cambria Math" charset="0"/>
                                  </a:rPr>
                                  <m:t>𝑡</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d>
                                          <m:dPr>
                                            <m:ctrlPr>
                                              <a:rPr lang="en-US" sz="2600" i="1">
                                                <a:latin typeface="Cambria Math" panose="02040503050406030204" pitchFamily="18" charset="0"/>
                                              </a:rPr>
                                            </m:ctrlPr>
                                          </m:dPr>
                                          <m:e>
                                            <m:r>
                                              <a:rPr lang="en-US" sz="2600" i="1">
                                                <a:solidFill>
                                                  <a:srgbClr val="FF0000"/>
                                                </a:solidFill>
                                                <a:latin typeface="Cambria Math" charset="0"/>
                                              </a:rPr>
                                              <m:t>𝑡</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e>
                                        </m:d>
                                      </m:e>
                                    </m:d>
                                  </m:e>
                                </m:func>
                              </m:e>
                            </m:nary>
                          </m:e>
                        </m:nary>
                      </m:den>
                    </m:f>
                  </m:oMath>
                </a14:m>
                <a:r>
                  <a:rPr lang="en-US" sz="2600" dirty="0"/>
                  <a:t> </a:t>
                </a:r>
              </a:p>
              <a:p>
                <a:r>
                  <a:rPr lang="en-US" sz="2600" dirty="0"/>
                  <a:t>CRF:</a:t>
                </a:r>
              </a:p>
              <a:p>
                <a:pPr marL="0" indent="0">
                  <a:buNone/>
                </a:pPr>
                <a14:m>
                  <m:oMath xmlns:m="http://schemas.openxmlformats.org/officeDocument/2006/math">
                    <m:r>
                      <a:rPr lang="en-US" sz="2600" i="1">
                        <a:latin typeface="Cambria Math" charset="0"/>
                      </a:rPr>
                      <m:t>𝑃</m:t>
                    </m:r>
                    <m:d>
                      <m:dPr>
                        <m:ctrlPr>
                          <a:rPr lang="en-US" sz="2600" i="1">
                            <a:latin typeface="Cambria Math" panose="02040503050406030204" pitchFamily="18" charset="0"/>
                          </a:rPr>
                        </m:ctrlPr>
                      </m:dPr>
                      <m:e>
                        <m:r>
                          <a:rPr lang="en-US" sz="2600" b="1" i="1">
                            <a:latin typeface="Cambria Math" charset="0"/>
                          </a:rPr>
                          <m:t>𝒕</m:t>
                        </m:r>
                      </m:e>
                      <m:e>
                        <m:r>
                          <a:rPr lang="en-US" sz="2600" b="1" i="1">
                            <a:latin typeface="Cambria Math" charset="0"/>
                          </a:rPr>
                          <m:t>𝒘</m:t>
                        </m:r>
                      </m:e>
                    </m:d>
                    <m:r>
                      <a:rPr lang="en-US" sz="2600" i="1">
                        <a:latin typeface="Cambria Math" panose="02040503050406030204" pitchFamily="18" charset="0"/>
                      </a:rPr>
                      <m:t>=</m:t>
                    </m:r>
                    <m:f>
                      <m:fPr>
                        <m:ctrlPr>
                          <a:rPr lang="en-US" sz="2600" b="0" i="1" smtClean="0">
                            <a:latin typeface="Cambria Math" panose="02040503050406030204" pitchFamily="18" charset="0"/>
                          </a:rPr>
                        </m:ctrlPr>
                      </m:fPr>
                      <m:num>
                        <m:func>
                          <m:funcPr>
                            <m:ctrlPr>
                              <a:rPr lang="en-US" sz="2600" b="0" i="1" smtClean="0">
                                <a:latin typeface="Cambria Math" panose="02040503050406030204" pitchFamily="18" charset="0"/>
                              </a:rPr>
                            </m:ctrlPr>
                          </m:funcPr>
                          <m:fName>
                            <m:r>
                              <m:rPr>
                                <m:sty m:val="p"/>
                              </m:rPr>
                              <a:rPr lang="en-US" sz="2600" b="0" i="0" smtClean="0">
                                <a:latin typeface="Cambria Math" charset="0"/>
                              </a:rPr>
                              <m:t>exp</m:t>
                            </m:r>
                            <m:r>
                              <a:rPr lang="en-US" sz="2600" b="0" i="0" smtClean="0">
                                <a:latin typeface="Cambria Math" charset="0"/>
                              </a:rPr>
                              <m:t>  (</m:t>
                            </m:r>
                            <m:r>
                              <m:rPr>
                                <m:sty m:val="p"/>
                              </m:rPr>
                              <a:rPr lang="en-US" sz="2600" b="0" i="0" smtClean="0">
                                <a:latin typeface="Cambria Math" charset="0"/>
                              </a:rPr>
                              <m:t>S</m:t>
                            </m:r>
                          </m:fName>
                          <m:e>
                            <m:d>
                              <m:dPr>
                                <m:ctrlPr>
                                  <a:rPr lang="en-US" sz="2600" b="0" i="1" smtClean="0">
                                    <a:latin typeface="Cambria Math" panose="02040503050406030204" pitchFamily="18" charset="0"/>
                                  </a:rPr>
                                </m:ctrlPr>
                              </m:dPr>
                              <m:e>
                                <m:r>
                                  <a:rPr lang="en-US" sz="2600" b="1" i="1" smtClean="0">
                                    <a:latin typeface="Cambria Math" charset="0"/>
                                  </a:rPr>
                                  <m:t>𝒕</m:t>
                                </m:r>
                                <m:r>
                                  <a:rPr lang="en-US" sz="2600" b="1" i="1" smtClean="0">
                                    <a:latin typeface="Cambria Math" charset="0"/>
                                  </a:rPr>
                                  <m:t>,</m:t>
                                </m:r>
                                <m:r>
                                  <a:rPr lang="en-US" sz="2600" b="1" i="1" smtClean="0">
                                    <a:latin typeface="Cambria Math" charset="0"/>
                                  </a:rPr>
                                  <m:t>𝒘</m:t>
                                </m:r>
                              </m:e>
                            </m:d>
                          </m:e>
                        </m:func>
                        <m:r>
                          <a:rPr lang="en-US" sz="2600" b="0" i="1" smtClean="0">
                            <a:latin typeface="Cambria Math" charset="0"/>
                          </a:rPr>
                          <m:t>) </m:t>
                        </m:r>
                      </m:num>
                      <m:den>
                        <m:nary>
                          <m:naryPr>
                            <m:chr m:val="∑"/>
                            <m:supHide m:val="on"/>
                            <m:ctrlPr>
                              <a:rPr lang="en-US" sz="2600" b="0" i="1" smtClean="0">
                                <a:latin typeface="Cambria Math" panose="02040503050406030204" pitchFamily="18" charset="0"/>
                              </a:rPr>
                            </m:ctrlPr>
                          </m:naryPr>
                          <m:sub>
                            <m:r>
                              <a:rPr lang="en-US" sz="2600" b="1" i="1" smtClean="0">
                                <a:solidFill>
                                  <a:srgbClr val="3C58AD"/>
                                </a:solidFill>
                                <a:latin typeface="Cambria Math" charset="0"/>
                              </a:rPr>
                              <m:t>𝒕</m:t>
                            </m:r>
                          </m:sub>
                          <m:sup/>
                          <m:e>
                            <m:func>
                              <m:funcPr>
                                <m:ctrlPr>
                                  <a:rPr lang="en-US" sz="2600" b="0" i="1" smtClean="0">
                                    <a:latin typeface="Cambria Math" panose="02040503050406030204" pitchFamily="18" charset="0"/>
                                  </a:rPr>
                                </m:ctrlPr>
                              </m:funcPr>
                              <m:fName>
                                <m:r>
                                  <m:rPr>
                                    <m:sty m:val="p"/>
                                  </m:rPr>
                                  <a:rPr lang="en-US" sz="2600" b="0" i="0" smtClean="0">
                                    <a:latin typeface="Cambria Math" charset="0"/>
                                  </a:rPr>
                                  <m:t>exp</m:t>
                                </m:r>
                              </m:fName>
                              <m:e>
                                <m:d>
                                  <m:dPr>
                                    <m:ctrlPr>
                                      <a:rPr lang="en-US" sz="2600" b="0" i="1" smtClean="0">
                                        <a:latin typeface="Cambria Math" panose="02040503050406030204" pitchFamily="18" charset="0"/>
                                      </a:rPr>
                                    </m:ctrlPr>
                                  </m:dPr>
                                  <m:e>
                                    <m:r>
                                      <a:rPr lang="en-US" sz="2600" b="0" i="1" smtClean="0">
                                        <a:latin typeface="Cambria Math" charset="0"/>
                                      </a:rPr>
                                      <m:t>𝑆</m:t>
                                    </m:r>
                                    <m:d>
                                      <m:dPr>
                                        <m:ctrlPr>
                                          <a:rPr lang="en-US" sz="2600" b="0" i="1" smtClean="0">
                                            <a:latin typeface="Cambria Math" panose="02040503050406030204" pitchFamily="18" charset="0"/>
                                          </a:rPr>
                                        </m:ctrlPr>
                                      </m:dPr>
                                      <m:e>
                                        <m:r>
                                          <a:rPr lang="en-US" sz="2600" b="1" i="1" smtClean="0">
                                            <a:solidFill>
                                              <a:srgbClr val="3C58AD"/>
                                            </a:solidFill>
                                            <a:latin typeface="Cambria Math" charset="0"/>
                                          </a:rPr>
                                          <m:t>𝒕</m:t>
                                        </m:r>
                                        <m:r>
                                          <a:rPr lang="en-US" sz="2600" b="1" i="1" smtClean="0">
                                            <a:solidFill>
                                              <a:srgbClr val="3C58AD"/>
                                            </a:solidFill>
                                            <a:latin typeface="Cambria Math" charset="0"/>
                                          </a:rPr>
                                          <m:t>,</m:t>
                                        </m:r>
                                        <m:r>
                                          <a:rPr lang="en-US" sz="2600" b="1" i="1" smtClean="0">
                                            <a:latin typeface="Cambria Math" charset="0"/>
                                          </a:rPr>
                                          <m:t>𝒘</m:t>
                                        </m:r>
                                      </m:e>
                                    </m:d>
                                  </m:e>
                                </m:d>
                              </m:e>
                            </m:func>
                          </m:e>
                        </m:nary>
                      </m:den>
                    </m:f>
                    <m:r>
                      <a:rPr lang="en-US" sz="2600" b="0" i="1" smtClean="0">
                        <a:latin typeface="Cambria Math" charset="0"/>
                      </a:rPr>
                      <m:t>=</m:t>
                    </m:r>
                    <m:f>
                      <m:fPr>
                        <m:ctrlPr>
                          <a:rPr lang="en-US" sz="2600" i="1">
                            <a:latin typeface="Cambria Math" panose="02040503050406030204" pitchFamily="18" charset="0"/>
                          </a:rPr>
                        </m:ctrlPr>
                      </m:fPr>
                      <m:num>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num>
                      <m:den>
                        <m:nary>
                          <m:naryPr>
                            <m:chr m:val="∑"/>
                            <m:supHide m:val="on"/>
                            <m:ctrlPr>
                              <a:rPr lang="en-US" sz="2600" i="1">
                                <a:latin typeface="Cambria Math" panose="02040503050406030204" pitchFamily="18" charset="0"/>
                              </a:rPr>
                            </m:ctrlPr>
                          </m:naryPr>
                          <m:sub>
                            <m:r>
                              <m:rPr>
                                <m:brk m:alnAt="7"/>
                              </m:rPr>
                              <a:rPr lang="en-US" sz="2600" b="1" i="1" smtClean="0">
                                <a:solidFill>
                                  <a:srgbClr val="3C58AD"/>
                                </a:solidFill>
                                <a:latin typeface="Cambria Math" panose="02040503050406030204" pitchFamily="18" charset="0"/>
                              </a:rPr>
                              <m:t>𝒕</m:t>
                            </m:r>
                          </m:sub>
                          <m:sup/>
                          <m:e>
                            <m:nary>
                              <m:naryPr>
                                <m:chr m:val="∏"/>
                                <m:supHide m:val="on"/>
                                <m:ctrlPr>
                                  <a:rPr lang="en-US" sz="2600" i="1">
                                    <a:latin typeface="Cambria Math" panose="02040503050406030204" pitchFamily="18" charset="0"/>
                                  </a:rPr>
                                </m:ctrlPr>
                              </m:naryPr>
                              <m:sub>
                                <m:r>
                                  <a:rPr lang="en-US" sz="2600" i="1">
                                    <a:latin typeface="Cambria Math" panose="02040503050406030204" pitchFamily="18" charset="0"/>
                                  </a:rPr>
                                  <m:t>𝑖</m:t>
                                </m:r>
                              </m:sub>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exp</m:t>
                                    </m:r>
                                  </m:fName>
                                  <m:e>
                                    <m:d>
                                      <m:dPr>
                                        <m:ctrlPr>
                                          <a:rPr lang="en-US" sz="2600" i="1">
                                            <a:latin typeface="Cambria Math" panose="02040503050406030204" pitchFamily="18" charset="0"/>
                                          </a:rPr>
                                        </m:ctrlPr>
                                      </m:dPr>
                                      <m:e>
                                        <m:r>
                                          <a:rPr lang="en-US" sz="2600" i="1">
                                            <a:latin typeface="Cambria Math" panose="02040503050406030204" pitchFamily="18" charset="0"/>
                                          </a:rPr>
                                          <m:t>𝑓</m:t>
                                        </m:r>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𝑡</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𝑤</m:t>
                                            </m:r>
                                          </m:e>
                                          <m:sub>
                                            <m:r>
                                              <a:rPr lang="en-US" sz="2600" i="1">
                                                <a:latin typeface="Cambria Math" panose="02040503050406030204" pitchFamily="18" charset="0"/>
                                              </a:rPr>
                                              <m:t>𝑖</m:t>
                                            </m:r>
                                          </m:sub>
                                        </m:sSub>
                                        <m:r>
                                          <a:rPr lang="en-US" sz="2600" i="1">
                                            <a:latin typeface="Cambria Math" panose="02040503050406030204" pitchFamily="18" charset="0"/>
                                          </a:rPr>
                                          <m:t>)</m:t>
                                        </m:r>
                                      </m:e>
                                    </m:d>
                                  </m:e>
                                </m:func>
                              </m:e>
                            </m:nary>
                          </m:e>
                        </m:nary>
                      </m:den>
                    </m:f>
                  </m:oMath>
                </a14:m>
                <a:r>
                  <a:rPr lang="en-US" sz="2600" dirty="0"/>
                  <a:t> </a:t>
                </a:r>
              </a:p>
              <a:p>
                <a:endParaRPr lang="en-US" sz="2600" dirty="0"/>
              </a:p>
              <a:p>
                <a:endParaRPr lang="en-US" sz="2000" dirty="0"/>
              </a:p>
              <a:p>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49" y="1270861"/>
                <a:ext cx="8292713" cy="4906102"/>
              </a:xfrm>
              <a:blipFill rotWithShape="0">
                <a:blip r:embed="rId2"/>
                <a:stretch>
                  <a:fillRect l="-1103" t="-9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5E6A3C3A-A029-4573-BC04-5DA27903A743}" type="slidenum">
              <a:rPr lang="en-US" smtClean="0"/>
              <a:t>66</a:t>
            </a:fld>
            <a:endParaRPr lang="en-US" dirty="0"/>
          </a:p>
        </p:txBody>
      </p:sp>
      <p:sp>
        <p:nvSpPr>
          <p:cNvPr id="8" name="TextBox 7"/>
          <p:cNvSpPr txBox="1"/>
          <p:nvPr/>
        </p:nvSpPr>
        <p:spPr>
          <a:xfrm>
            <a:off x="4953663" y="481941"/>
            <a:ext cx="3435054" cy="646331"/>
          </a:xfrm>
          <a:prstGeom prst="rect">
            <a:avLst/>
          </a:prstGeom>
          <a:solidFill>
            <a:schemeClr val="accent1">
              <a:lumMod val="20000"/>
              <a:lumOff val="80000"/>
            </a:schemeClr>
          </a:solidFill>
          <a:ln>
            <a:solidFill>
              <a:srgbClr val="3C58AD"/>
            </a:solidFill>
          </a:ln>
        </p:spPr>
        <p:txBody>
          <a:bodyPr wrap="square" rtlCol="0">
            <a:spAutoFit/>
          </a:bodyPr>
          <a:lstStyle/>
          <a:p>
            <a:r>
              <a:rPr lang="en-US" dirty="0"/>
              <a:t>Like in the previous slide, we can rearrange </a:t>
            </a:r>
            <a:r>
              <a:rPr lang="en-US"/>
              <a:t>the summations</a:t>
            </a:r>
            <a:endParaRPr lang="en-US" dirty="0"/>
          </a:p>
        </p:txBody>
      </p:sp>
      <p:cxnSp>
        <p:nvCxnSpPr>
          <p:cNvPr id="10" name="Straight Arrow Connector 9"/>
          <p:cNvCxnSpPr>
            <a:stCxn id="8" idx="2"/>
          </p:cNvCxnSpPr>
          <p:nvPr/>
        </p:nvCxnSpPr>
        <p:spPr>
          <a:xfrm flipH="1">
            <a:off x="5050430" y="1128272"/>
            <a:ext cx="1620760" cy="13133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2024" y="2751152"/>
            <a:ext cx="1921808" cy="369332"/>
          </a:xfrm>
          <a:prstGeom prst="rect">
            <a:avLst/>
          </a:prstGeom>
          <a:solidFill>
            <a:schemeClr val="accent1">
              <a:lumMod val="20000"/>
              <a:lumOff val="80000"/>
            </a:schemeClr>
          </a:solidFill>
          <a:ln>
            <a:solidFill>
              <a:srgbClr val="3C58AD"/>
            </a:solidFill>
          </a:ln>
        </p:spPr>
        <p:txBody>
          <a:bodyPr wrap="none" rtlCol="0">
            <a:spAutoFit/>
          </a:bodyPr>
          <a:lstStyle/>
          <a:p>
            <a:r>
              <a:rPr lang="en-US"/>
              <a:t>Locally normalized</a:t>
            </a:r>
          </a:p>
        </p:txBody>
      </p:sp>
      <p:sp>
        <p:nvSpPr>
          <p:cNvPr id="13" name="TextBox 12"/>
          <p:cNvSpPr txBox="1"/>
          <p:nvPr/>
        </p:nvSpPr>
        <p:spPr>
          <a:xfrm>
            <a:off x="2118286" y="3932041"/>
            <a:ext cx="2011833" cy="369332"/>
          </a:xfrm>
          <a:prstGeom prst="rect">
            <a:avLst/>
          </a:prstGeom>
          <a:solidFill>
            <a:schemeClr val="accent1">
              <a:lumMod val="20000"/>
              <a:lumOff val="80000"/>
            </a:schemeClr>
          </a:solidFill>
          <a:ln>
            <a:solidFill>
              <a:srgbClr val="3C58AD"/>
            </a:solidFill>
          </a:ln>
        </p:spPr>
        <p:txBody>
          <a:bodyPr wrap="none" rtlCol="0">
            <a:spAutoFit/>
          </a:bodyPr>
          <a:lstStyle/>
          <a:p>
            <a:r>
              <a:rPr lang="en-US" dirty="0"/>
              <a:t>globally normalized</a:t>
            </a:r>
          </a:p>
        </p:txBody>
      </p:sp>
    </p:spTree>
    <p:extLst>
      <p:ext uri="{BB962C8B-B14F-4D97-AF65-F5344CB8AC3E}">
        <p14:creationId xmlns:p14="http://schemas.microsoft.com/office/powerpoint/2010/main" val="21046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 </a:t>
            </a:r>
            <a:r>
              <a:rPr lang="en-US" dirty="0" err="1"/>
              <a:t>v.s</a:t>
            </a:r>
            <a:r>
              <a:rPr lang="en-US" dirty="0"/>
              <a:t>. MEMM </a:t>
            </a:r>
            <a:r>
              <a:rPr lang="en-US" dirty="0" err="1"/>
              <a:t>v.s</a:t>
            </a:r>
            <a:r>
              <a:rPr lang="en-US" dirty="0"/>
              <a:t>. CRF</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67</a:t>
            </a:fld>
            <a:endParaRPr lang="en-US" dirty="0"/>
          </a:p>
        </p:txBody>
      </p:sp>
      <p:pic>
        <p:nvPicPr>
          <p:cNvPr id="7" name="Picture 6"/>
          <p:cNvPicPr>
            <a:picLocks noChangeAspect="1"/>
          </p:cNvPicPr>
          <p:nvPr/>
        </p:nvPicPr>
        <p:blipFill>
          <a:blip r:embed="rId2"/>
          <a:stretch>
            <a:fillRect/>
          </a:stretch>
        </p:blipFill>
        <p:spPr>
          <a:xfrm>
            <a:off x="318052" y="2316997"/>
            <a:ext cx="8721552" cy="2278857"/>
          </a:xfrm>
          <a:prstGeom prst="rect">
            <a:avLst/>
          </a:prstGeom>
        </p:spPr>
      </p:pic>
      <p:sp>
        <p:nvSpPr>
          <p:cNvPr id="8" name="TextBox 7"/>
          <p:cNvSpPr txBox="1"/>
          <p:nvPr/>
        </p:nvSpPr>
        <p:spPr>
          <a:xfrm>
            <a:off x="1033669" y="4595854"/>
            <a:ext cx="1304716" cy="646331"/>
          </a:xfrm>
          <a:prstGeom prst="rect">
            <a:avLst/>
          </a:prstGeom>
          <a:noFill/>
        </p:spPr>
        <p:txBody>
          <a:bodyPr wrap="none" rtlCol="0">
            <a:spAutoFit/>
          </a:bodyPr>
          <a:lstStyle/>
          <a:p>
            <a:r>
              <a:rPr lang="en-US" sz="3600" b="1" dirty="0">
                <a:solidFill>
                  <a:srgbClr val="3C58AD"/>
                </a:solidFill>
              </a:rPr>
              <a:t>P(X,Y)</a:t>
            </a:r>
          </a:p>
        </p:txBody>
      </p:sp>
      <p:sp>
        <p:nvSpPr>
          <p:cNvPr id="9" name="TextBox 8"/>
          <p:cNvSpPr txBox="1"/>
          <p:nvPr/>
        </p:nvSpPr>
        <p:spPr>
          <a:xfrm>
            <a:off x="5495675" y="4506606"/>
            <a:ext cx="1433406" cy="646331"/>
          </a:xfrm>
          <a:prstGeom prst="rect">
            <a:avLst/>
          </a:prstGeom>
          <a:noFill/>
        </p:spPr>
        <p:txBody>
          <a:bodyPr wrap="none" rtlCol="0">
            <a:spAutoFit/>
          </a:bodyPr>
          <a:lstStyle/>
          <a:p>
            <a:r>
              <a:rPr lang="en-US" sz="3600" b="1">
                <a:solidFill>
                  <a:srgbClr val="3C58AD"/>
                </a:solidFill>
              </a:rPr>
              <a:t>P(Y|X)</a:t>
            </a:r>
            <a:endParaRPr lang="en-US" sz="3600" b="1" dirty="0">
              <a:solidFill>
                <a:srgbClr val="3C58AD"/>
              </a:solidFill>
            </a:endParaRPr>
          </a:p>
        </p:txBody>
      </p:sp>
    </p:spTree>
    <p:extLst>
      <p:ext uri="{BB962C8B-B14F-4D97-AF65-F5344CB8AC3E}">
        <p14:creationId xmlns:p14="http://schemas.microsoft.com/office/powerpoint/2010/main" val="78497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9100120" cy="533400"/>
          </a:xfrm>
        </p:spPr>
        <p:txBody>
          <a:bodyPr>
            <a:normAutofit fontScale="90000"/>
          </a:bodyPr>
          <a:lstStyle/>
          <a:p>
            <a:r>
              <a:rPr lang="en-US" dirty="0"/>
              <a:t>Structured Prediction –beyond sequence tagging</a:t>
            </a:r>
          </a:p>
        </p:txBody>
      </p:sp>
      <p:graphicFrame>
        <p:nvGraphicFramePr>
          <p:cNvPr id="6" name="Content Placeholder 5"/>
          <p:cNvGraphicFramePr>
            <a:graphicFrameLocks noGrp="1"/>
          </p:cNvGraphicFramePr>
          <p:nvPr>
            <p:ph idx="1"/>
            <p:extLst/>
          </p:nvPr>
        </p:nvGraphicFramePr>
        <p:xfrm>
          <a:off x="323528" y="1841938"/>
          <a:ext cx="8473459" cy="4323366"/>
        </p:xfrm>
        <a:graphic>
          <a:graphicData uri="http://schemas.openxmlformats.org/drawingml/2006/table">
            <a:tbl>
              <a:tblPr firstRow="1" bandRow="1">
                <a:effectLst>
                  <a:outerShdw blurRad="50800" dist="38100" dir="8100000" algn="tr" rotWithShape="0">
                    <a:prstClr val="black">
                      <a:alpha val="40000"/>
                    </a:prstClr>
                  </a:outerShdw>
                </a:effectLst>
                <a:tableStyleId>{9DCAF9ED-07DC-4A11-8D7F-57B35C25682E}</a:tableStyleId>
              </a:tblPr>
              <a:tblGrid>
                <a:gridCol w="2160239">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3432900">
                  <a:extLst>
                    <a:ext uri="{9D8B030D-6E8A-4147-A177-3AD203B41FA5}">
                      <a16:colId xmlns:a16="http://schemas.microsoft.com/office/drawing/2014/main" val="20002"/>
                    </a:ext>
                  </a:extLst>
                </a:gridCol>
              </a:tblGrid>
              <a:tr h="788767">
                <a:tc>
                  <a:txBody>
                    <a:bodyPr/>
                    <a:lstStyle/>
                    <a:p>
                      <a:r>
                        <a:rPr lang="en-US" sz="3000" b="0" dirty="0">
                          <a:ln>
                            <a:noFill/>
                          </a:ln>
                          <a:solidFill>
                            <a:sysClr val="windowText" lastClr="000000"/>
                          </a:solidFill>
                          <a:latin typeface="Times New Roman" panose="02020603050405020304" pitchFamily="18" charset="0"/>
                          <a:cs typeface="Times New Roman" panose="02020603050405020304" pitchFamily="18" charset="0"/>
                        </a:rPr>
                        <a:t>   Task</a:t>
                      </a:r>
                    </a:p>
                  </a:txBody>
                  <a:tcPr/>
                </a:tc>
                <a:tc>
                  <a:txBody>
                    <a:bodyPr/>
                    <a:lstStyle/>
                    <a:p>
                      <a:r>
                        <a:rPr lang="en-US" sz="3000" b="0" dirty="0">
                          <a:ln>
                            <a:noFill/>
                          </a:ln>
                          <a:solidFill>
                            <a:sysClr val="windowText" lastClr="000000"/>
                          </a:solidFill>
                          <a:latin typeface="Times New Roman" panose="02020603050405020304" pitchFamily="18" charset="0"/>
                          <a:cs typeface="Times New Roman" panose="02020603050405020304" pitchFamily="18" charset="0"/>
                        </a:rPr>
                        <a:t>      Input</a:t>
                      </a:r>
                    </a:p>
                  </a:txBody>
                  <a:tcPr/>
                </a:tc>
                <a:tc>
                  <a:txBody>
                    <a:bodyPr/>
                    <a:lstStyle/>
                    <a:p>
                      <a:r>
                        <a:rPr lang="en-US" sz="3000" b="0" dirty="0">
                          <a:ln>
                            <a:noFill/>
                          </a:ln>
                          <a:solidFill>
                            <a:sysClr val="windowText" lastClr="000000"/>
                          </a:solidFill>
                          <a:latin typeface="Times New Roman" panose="02020603050405020304" pitchFamily="18" charset="0"/>
                          <a:cs typeface="Times New Roman" panose="02020603050405020304" pitchFamily="18" charset="0"/>
                        </a:rPr>
                        <a:t> Output</a:t>
                      </a:r>
                    </a:p>
                  </a:txBody>
                  <a:tcPr/>
                </a:tc>
                <a:extLst>
                  <a:ext uri="{0D108BD9-81ED-4DB2-BD59-A6C34878D82A}">
                    <a16:rowId xmlns:a16="http://schemas.microsoft.com/office/drawing/2014/main" val="10000"/>
                  </a:ext>
                </a:extLst>
              </a:tr>
              <a:tr h="1345566">
                <a:tc>
                  <a:txBody>
                    <a:bodyPr/>
                    <a:lstStyle/>
                    <a:p>
                      <a:r>
                        <a:rPr lang="en-US" sz="2600" b="0" dirty="0">
                          <a:ln>
                            <a:noFill/>
                          </a:ln>
                          <a:solidFill>
                            <a:sysClr val="windowText" lastClr="000000"/>
                          </a:solidFill>
                          <a:latin typeface="Times New Roman" panose="02020603050405020304" pitchFamily="18" charset="0"/>
                          <a:cs typeface="Times New Roman" panose="02020603050405020304" pitchFamily="18" charset="0"/>
                        </a:rPr>
                        <a:t>Part-of-speech</a:t>
                      </a:r>
                    </a:p>
                    <a:p>
                      <a:r>
                        <a:rPr lang="en-US" sz="2600" b="0" dirty="0">
                          <a:ln>
                            <a:noFill/>
                          </a:ln>
                          <a:solidFill>
                            <a:sysClr val="windowText" lastClr="000000"/>
                          </a:solidFill>
                          <a:latin typeface="Times New Roman" panose="02020603050405020304" pitchFamily="18" charset="0"/>
                          <a:cs typeface="Times New Roman" panose="02020603050405020304" pitchFamily="18" charset="0"/>
                        </a:rPr>
                        <a:t>Tagging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a:latin typeface="Times New Roman" panose="02020603050405020304" pitchFamily="18" charset="0"/>
                          <a:cs typeface="Times New Roman" panose="02020603050405020304" pitchFamily="18" charset="0"/>
                        </a:rPr>
                        <a:t>They  operate   ships and</a:t>
                      </a:r>
                      <a:r>
                        <a:rPr lang="en-US" sz="2600" baseline="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163896">
                <a:tc>
                  <a:txBody>
                    <a:bodyPr/>
                    <a:lstStyle/>
                    <a:p>
                      <a:r>
                        <a:rPr lang="en-US" sz="2600" b="0" dirty="0">
                          <a:ln>
                            <a:noFill/>
                          </a:ln>
                          <a:solidFill>
                            <a:sysClr val="windowText" lastClr="000000"/>
                          </a:solidFill>
                          <a:latin typeface="Times New Roman" panose="02020603050405020304" pitchFamily="18" charset="0"/>
                          <a:cs typeface="Times New Roman" panose="02020603050405020304" pitchFamily="18" charset="0"/>
                        </a:rPr>
                        <a:t>Dependency </a:t>
                      </a:r>
                    </a:p>
                    <a:p>
                      <a:r>
                        <a:rPr lang="en-US" altLang="zh-TW" sz="2600" b="0" dirty="0">
                          <a:ln>
                            <a:noFill/>
                          </a:ln>
                          <a:solidFill>
                            <a:sysClr val="windowText" lastClr="000000"/>
                          </a:solidFill>
                          <a:latin typeface="Times New Roman" panose="02020603050405020304" pitchFamily="18" charset="0"/>
                          <a:cs typeface="Times New Roman" panose="02020603050405020304" pitchFamily="18" charset="0"/>
                        </a:rPr>
                        <a:t>Parsing</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dirty="0">
                          <a:latin typeface="Times New Roman" panose="02020603050405020304" pitchFamily="18" charset="0"/>
                          <a:cs typeface="Times New Roman" panose="02020603050405020304" pitchFamily="18" charset="0"/>
                        </a:rPr>
                        <a:t>They  operate   ships and</a:t>
                      </a:r>
                      <a:r>
                        <a:rPr lang="en-US" sz="2600" baseline="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banks.</a:t>
                      </a:r>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025137">
                <a:tc>
                  <a:txBody>
                    <a:bodyPr/>
                    <a:lstStyle/>
                    <a:p>
                      <a:r>
                        <a:rPr lang="en-US" sz="2600" b="0" dirty="0">
                          <a:ln>
                            <a:noFill/>
                          </a:ln>
                          <a:solidFill>
                            <a:sysClr val="windowText" lastClr="000000"/>
                          </a:solidFill>
                          <a:latin typeface="Times New Roman" panose="02020603050405020304" pitchFamily="18" charset="0"/>
                          <a:cs typeface="Times New Roman" panose="02020603050405020304" pitchFamily="18" charset="0"/>
                        </a:rPr>
                        <a:t>Segmentation</a:t>
                      </a:r>
                    </a:p>
                  </a:txBody>
                  <a:tcPr/>
                </a:tc>
                <a:tc>
                  <a:txBody>
                    <a:bodyPr/>
                    <a:lstStyle/>
                    <a:p>
                      <a:endParaRPr lang="en-US" sz="26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endParaRPr lang="en-US" sz="2800" b="0" dirty="0">
                        <a:ln>
                          <a:noFill/>
                        </a:ln>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
        <p:nvSpPr>
          <p:cNvPr id="5" name="Slide Number Placeholder 4"/>
          <p:cNvSpPr>
            <a:spLocks noGrp="1"/>
          </p:cNvSpPr>
          <p:nvPr>
            <p:ph type="sldNum" sz="quarter" idx="12"/>
          </p:nvPr>
        </p:nvSpPr>
        <p:spPr/>
        <p:txBody>
          <a:bodyPr/>
          <a:lstStyle/>
          <a:p>
            <a:fld id="{AF71DC22-0103-4060-B7D8-ECD9AE0F749D}" type="slidenum">
              <a:rPr lang="zh-TW" altLang="en-US" smtClean="0"/>
              <a:pPr/>
              <a:t>68</a:t>
            </a:fld>
            <a:endParaRPr lang="zh-TW" altLang="en-US"/>
          </a:p>
        </p:txBody>
      </p:sp>
      <p:grpSp>
        <p:nvGrpSpPr>
          <p:cNvPr id="43" name="Group 42"/>
          <p:cNvGrpSpPr/>
          <p:nvPr/>
        </p:nvGrpSpPr>
        <p:grpSpPr>
          <a:xfrm>
            <a:off x="4850735" y="2849851"/>
            <a:ext cx="3908614" cy="460574"/>
            <a:chOff x="1163080" y="3284984"/>
            <a:chExt cx="6721287" cy="720080"/>
          </a:xfrm>
        </p:grpSpPr>
        <p:cxnSp>
          <p:nvCxnSpPr>
            <p:cNvPr id="26" name="Straight Connector 25"/>
            <p:cNvCxnSpPr/>
            <p:nvPr/>
          </p:nvCxnSpPr>
          <p:spPr>
            <a:xfrm>
              <a:off x="206540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518148" y="3638298"/>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49188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44620"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255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7828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6570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18448" y="3645024"/>
              <a:ext cx="201824"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1630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Calibri" panose="020F0502020204030204" pitchFamily="34" charset="0"/>
                </a:rPr>
                <a:t>Pronoun</a:t>
              </a:r>
            </a:p>
          </p:txBody>
        </p:sp>
        <p:sp>
          <p:nvSpPr>
            <p:cNvPr id="35" name="Oval 34"/>
            <p:cNvSpPr/>
            <p:nvPr/>
          </p:nvSpPr>
          <p:spPr>
            <a:xfrm>
              <a:off x="262616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Calibri" panose="020F0502020204030204" pitchFamily="34" charset="0"/>
                </a:rPr>
                <a:t>Verb</a:t>
              </a:r>
            </a:p>
          </p:txBody>
        </p:sp>
        <p:sp>
          <p:nvSpPr>
            <p:cNvPr id="36" name="Oval 35"/>
            <p:cNvSpPr/>
            <p:nvPr/>
          </p:nvSpPr>
          <p:spPr>
            <a:xfrm>
              <a:off x="4043399"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a:solidFill>
                    <a:schemeClr val="tx1"/>
                  </a:solidFill>
                  <a:latin typeface="Calibri" panose="020F0502020204030204" pitchFamily="34" charset="0"/>
                </a:rPr>
                <a:t>Noun</a:t>
              </a:r>
              <a:endParaRPr lang="en-US" sz="1200" dirty="0">
                <a:solidFill>
                  <a:schemeClr val="tx1"/>
                </a:solidFill>
                <a:latin typeface="Calibri" panose="020F0502020204030204" pitchFamily="34" charset="0"/>
              </a:endParaRPr>
            </a:p>
          </p:txBody>
        </p:sp>
        <p:sp>
          <p:nvSpPr>
            <p:cNvPr id="37" name="Oval 36"/>
            <p:cNvSpPr/>
            <p:nvPr/>
          </p:nvSpPr>
          <p:spPr>
            <a:xfrm>
              <a:off x="5506480"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TW" sz="1200" dirty="0">
                  <a:solidFill>
                    <a:schemeClr val="tx1"/>
                  </a:solidFill>
                  <a:latin typeface="Calibri" panose="020F0502020204030204" pitchFamily="34" charset="0"/>
                </a:rPr>
                <a:t>And</a:t>
              </a:r>
              <a:endParaRPr lang="en-US" sz="1200" dirty="0">
                <a:solidFill>
                  <a:schemeClr val="tx1"/>
                </a:solidFill>
                <a:latin typeface="Calibri" panose="020F0502020204030204" pitchFamily="34" charset="0"/>
              </a:endParaRPr>
            </a:p>
          </p:txBody>
        </p:sp>
        <p:sp>
          <p:nvSpPr>
            <p:cNvPr id="38" name="Oval 37"/>
            <p:cNvSpPr/>
            <p:nvPr/>
          </p:nvSpPr>
          <p:spPr>
            <a:xfrm>
              <a:off x="6925343" y="3284984"/>
              <a:ext cx="959024" cy="720080"/>
            </a:xfrm>
            <a:prstGeom prst="ellipse">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dirty="0">
                  <a:solidFill>
                    <a:schemeClr val="tx1"/>
                  </a:solidFill>
                  <a:latin typeface="Calibri" panose="020F0502020204030204" pitchFamily="34" charset="0"/>
                </a:rPr>
                <a:t>Noun</a:t>
              </a:r>
            </a:p>
          </p:txBody>
        </p:sp>
        <p:sp>
          <p:nvSpPr>
            <p:cNvPr id="39" name="Rectangle 38"/>
            <p:cNvSpPr/>
            <p:nvPr/>
          </p:nvSpPr>
          <p:spPr>
            <a:xfrm>
              <a:off x="223011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Rectangle 39"/>
            <p:cNvSpPr/>
            <p:nvPr/>
          </p:nvSpPr>
          <p:spPr>
            <a:xfrm>
              <a:off x="3678100"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ectangle 40"/>
            <p:cNvSpPr/>
            <p:nvPr/>
          </p:nvSpPr>
          <p:spPr>
            <a:xfrm>
              <a:off x="5110436" y="3479744"/>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Rectangle 41"/>
            <p:cNvSpPr/>
            <p:nvPr/>
          </p:nvSpPr>
          <p:spPr>
            <a:xfrm>
              <a:off x="6555922" y="3478672"/>
              <a:ext cx="288032" cy="281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pic>
        <p:nvPicPr>
          <p:cNvPr id="44" name="Picture 43"/>
          <p:cNvPicPr>
            <a:picLocks noChangeAspect="1"/>
          </p:cNvPicPr>
          <p:nvPr/>
        </p:nvPicPr>
        <p:blipFill>
          <a:blip r:embed="rId3"/>
          <a:stretch>
            <a:fillRect/>
          </a:stretch>
        </p:blipFill>
        <p:spPr>
          <a:xfrm>
            <a:off x="3144623" y="5301208"/>
            <a:ext cx="1643400" cy="800360"/>
          </a:xfrm>
          <a:prstGeom prst="rect">
            <a:avLst/>
          </a:prstGeom>
        </p:spPr>
      </p:pic>
      <p:pic>
        <p:nvPicPr>
          <p:cNvPr id="45" name="Picture 44"/>
          <p:cNvPicPr>
            <a:picLocks noChangeAspect="1"/>
          </p:cNvPicPr>
          <p:nvPr/>
        </p:nvPicPr>
        <p:blipFill>
          <a:blip r:embed="rId4"/>
          <a:stretch>
            <a:fillRect/>
          </a:stretch>
        </p:blipFill>
        <p:spPr>
          <a:xfrm>
            <a:off x="5893035" y="5235043"/>
            <a:ext cx="1643400" cy="777920"/>
          </a:xfrm>
          <a:prstGeom prst="rect">
            <a:avLst/>
          </a:prstGeom>
        </p:spPr>
      </p:pic>
      <p:sp>
        <p:nvSpPr>
          <p:cNvPr id="59" name="TextBox 58"/>
          <p:cNvSpPr txBox="1"/>
          <p:nvPr/>
        </p:nvSpPr>
        <p:spPr>
          <a:xfrm>
            <a:off x="5109885" y="4152666"/>
            <a:ext cx="3854602" cy="204436"/>
          </a:xfrm>
          <a:prstGeom prst="rect">
            <a:avLst/>
          </a:prstGeom>
          <a:noFill/>
        </p:spPr>
        <p:txBody>
          <a:bodyPr wrap="square" rtlCol="0">
            <a:spAutoFit/>
          </a:bodyPr>
          <a:lstStyle/>
          <a:p>
            <a:r>
              <a:rPr lang="en-US" sz="1600" b="1" dirty="0">
                <a:latin typeface="Calibri" panose="020F0502020204030204" pitchFamily="34" charset="0"/>
              </a:rPr>
              <a:t>Root</a:t>
            </a:r>
            <a:r>
              <a:rPr lang="en-US" sz="1600" dirty="0">
                <a:latin typeface="Calibri" panose="020F0502020204030204" pitchFamily="34" charset="0"/>
              </a:rPr>
              <a:t>  They   operate   ships    and    banks  .</a:t>
            </a:r>
          </a:p>
        </p:txBody>
      </p:sp>
      <p:sp>
        <p:nvSpPr>
          <p:cNvPr id="60" name="Freeform 11"/>
          <p:cNvSpPr>
            <a:spLocks/>
          </p:cNvSpPr>
          <p:nvPr/>
        </p:nvSpPr>
        <p:spPr bwMode="auto">
          <a:xfrm>
            <a:off x="6500230" y="4524755"/>
            <a:ext cx="1322536" cy="24327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2" name="Freeform 11"/>
          <p:cNvSpPr>
            <a:spLocks/>
          </p:cNvSpPr>
          <p:nvPr/>
        </p:nvSpPr>
        <p:spPr bwMode="auto">
          <a:xfrm>
            <a:off x="7871477" y="4529537"/>
            <a:ext cx="602111"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4" name="Freeform 11"/>
          <p:cNvSpPr>
            <a:spLocks/>
          </p:cNvSpPr>
          <p:nvPr/>
        </p:nvSpPr>
        <p:spPr bwMode="auto">
          <a:xfrm flipH="1">
            <a:off x="5829623" y="4524755"/>
            <a:ext cx="670607" cy="75674"/>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6" name="Freeform 11"/>
          <p:cNvSpPr>
            <a:spLocks/>
          </p:cNvSpPr>
          <p:nvPr/>
        </p:nvSpPr>
        <p:spPr bwMode="auto">
          <a:xfrm flipH="1">
            <a:off x="7161497" y="4519578"/>
            <a:ext cx="577504" cy="81921"/>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68" name="Freeform 11"/>
          <p:cNvSpPr>
            <a:spLocks/>
          </p:cNvSpPr>
          <p:nvPr/>
        </p:nvSpPr>
        <p:spPr bwMode="auto">
          <a:xfrm>
            <a:off x="5341507" y="4550984"/>
            <a:ext cx="1158723" cy="317008"/>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70" name="Freeform 11"/>
          <p:cNvSpPr>
            <a:spLocks/>
          </p:cNvSpPr>
          <p:nvPr/>
        </p:nvSpPr>
        <p:spPr bwMode="auto">
          <a:xfrm>
            <a:off x="6500230" y="4548613"/>
            <a:ext cx="2217416" cy="461677"/>
          </a:xfrm>
          <a:custGeom>
            <a:avLst/>
            <a:gdLst>
              <a:gd name="T0" fmla="*/ 0 w 4653"/>
              <a:gd name="T1" fmla="*/ 0 h 424"/>
              <a:gd name="T2" fmla="*/ 43 w 4653"/>
              <a:gd name="T3" fmla="*/ 8 h 424"/>
              <a:gd name="T4" fmla="*/ 90 w 4653"/>
              <a:gd name="T5" fmla="*/ 0 h 424"/>
              <a:gd name="T6" fmla="*/ 0 60000 65536"/>
              <a:gd name="T7" fmla="*/ 0 60000 65536"/>
              <a:gd name="T8" fmla="*/ 0 60000 65536"/>
              <a:gd name="T9" fmla="*/ 0 w 4653"/>
              <a:gd name="T10" fmla="*/ 0 h 424"/>
              <a:gd name="T11" fmla="*/ 4653 w 4653"/>
              <a:gd name="T12" fmla="*/ 424 h 424"/>
            </a:gdLst>
            <a:ahLst/>
            <a:cxnLst>
              <a:cxn ang="T6">
                <a:pos x="T0" y="T1"/>
              </a:cxn>
              <a:cxn ang="T7">
                <a:pos x="T2" y="T3"/>
              </a:cxn>
              <a:cxn ang="T8">
                <a:pos x="T4" y="T5"/>
              </a:cxn>
            </a:cxnLst>
            <a:rect l="T9" t="T10" r="T11" b="T12"/>
            <a:pathLst>
              <a:path w="4653" h="424">
                <a:moveTo>
                  <a:pt x="0" y="0"/>
                </a:moveTo>
                <a:cubicBezTo>
                  <a:pt x="724" y="212"/>
                  <a:pt x="1449" y="423"/>
                  <a:pt x="2224" y="423"/>
                </a:cubicBezTo>
                <a:cubicBezTo>
                  <a:pt x="3000" y="423"/>
                  <a:pt x="4180" y="57"/>
                  <a:pt x="4652" y="0"/>
                </a:cubicBezTo>
              </a:path>
            </a:pathLst>
          </a:custGeom>
          <a:noFill/>
          <a:ln w="9398">
            <a:solidFill>
              <a:srgbClr val="009900"/>
            </a:solidFill>
            <a:round/>
            <a:headEnd/>
            <a:tailEnd type="triangle" w="lg" len="lg"/>
          </a:ln>
          <a:extLst>
            <a:ext uri="{909E8E84-426E-40DD-AFC4-6F175D3DCCD1}">
              <a14:hiddenFill xmlns:a14="http://schemas.microsoft.com/office/drawing/2010/main">
                <a:solidFill>
                  <a:srgbClr val="FFFFFF"/>
                </a:solidFill>
              </a14:hiddenFill>
            </a:ext>
          </a:extLst>
        </p:spPr>
        <p:txBody>
          <a:bodyPr/>
          <a:lstStyle/>
          <a:p>
            <a:endParaRPr lang="en-US" sz="1600" dirty="0">
              <a:solidFill>
                <a:srgbClr val="000000"/>
              </a:solidFill>
              <a:latin typeface="Calibri" panose="020F0502020204030204" pitchFamily="34" charset="0"/>
              <a:cs typeface="Arial" charset="0"/>
            </a:endParaRPr>
          </a:p>
        </p:txBody>
      </p:sp>
      <p:sp>
        <p:nvSpPr>
          <p:cNvPr id="3" name="TextBox 2"/>
          <p:cNvSpPr txBox="1"/>
          <p:nvPr/>
        </p:nvSpPr>
        <p:spPr>
          <a:xfrm>
            <a:off x="150470" y="1115705"/>
            <a:ext cx="8892178" cy="553998"/>
          </a:xfrm>
          <a:prstGeom prst="rect">
            <a:avLst/>
          </a:prstGeom>
          <a:noFill/>
        </p:spPr>
        <p:txBody>
          <a:bodyPr wrap="none" rtlCol="0">
            <a:spAutoFit/>
          </a:bodyPr>
          <a:lstStyle/>
          <a:p>
            <a:r>
              <a:rPr lang="en-US" sz="3000">
                <a:latin typeface="Times New Roman" panose="02020603050405020304" pitchFamily="18" charset="0"/>
                <a:cs typeface="Times New Roman" panose="02020603050405020304" pitchFamily="18" charset="0"/>
              </a:rPr>
              <a:t>Assign values to a set of interdependent output variables</a:t>
            </a:r>
          </a:p>
        </p:txBody>
      </p:sp>
    </p:spTree>
    <p:extLst>
      <p:ext uri="{BB962C8B-B14F-4D97-AF65-F5344CB8AC3E}">
        <p14:creationId xmlns:p14="http://schemas.microsoft.com/office/powerpoint/2010/main" val="33062637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normAutofit/>
          </a:bodyPr>
          <a:lstStyle/>
          <a:p>
            <a:pPr>
              <a:lnSpc>
                <a:spcPct val="90000"/>
              </a:lnSpc>
            </a:pPr>
            <a:r>
              <a:rPr lang="en-US" altLang="zh-TW" dirty="0">
                <a:ea typeface="新細明體" pitchFamily="18" charset="-120"/>
              </a:rPr>
              <a:t>Inference</a:t>
            </a:r>
            <a:endParaRPr lang="en-US" sz="1600" dirty="0"/>
          </a:p>
        </p:txBody>
      </p:sp>
      <mc:AlternateContent xmlns:mc="http://schemas.openxmlformats.org/markup-compatibility/2006" xmlns:a14="http://schemas.microsoft.com/office/drawing/2010/main">
        <mc:Choice Requires="a14">
          <p:sp>
            <p:nvSpPr>
              <p:cNvPr id="1120259" name="Rectangle 3"/>
              <p:cNvSpPr>
                <a:spLocks noGrp="1" noChangeArrowheads="1"/>
              </p:cNvSpPr>
              <p:nvPr>
                <p:ph idx="1"/>
              </p:nvPr>
            </p:nvSpPr>
            <p:spPr/>
            <p:txBody>
              <a:bodyPr>
                <a:normAutofit fontScale="92500" lnSpcReduction="10000"/>
              </a:bodyPr>
              <a:lstStyle/>
              <a:p>
                <a:r>
                  <a:rPr lang="en-US" sz="3000" dirty="0">
                    <a:solidFill>
                      <a:srgbClr val="000000"/>
                    </a:solidFill>
                  </a:rPr>
                  <a:t>Find the </a:t>
                </a:r>
                <a:r>
                  <a:rPr lang="en-US" sz="3000" dirty="0">
                    <a:solidFill>
                      <a:srgbClr val="FF0000"/>
                    </a:solidFill>
                  </a:rPr>
                  <a:t>best</a:t>
                </a:r>
                <a:r>
                  <a:rPr lang="en-US" sz="3000" dirty="0">
                    <a:solidFill>
                      <a:srgbClr val="000000"/>
                    </a:solidFill>
                  </a:rPr>
                  <a:t> scoring output given the model</a:t>
                </a:r>
              </a:p>
              <a:p>
                <a:pPr marL="0" indent="0">
                  <a:buNone/>
                </a:pPr>
                <a:r>
                  <a:rPr lang="en-US" sz="3000" dirty="0">
                    <a:solidFill>
                      <a:srgbClr val="000000"/>
                    </a:solidFill>
                  </a:rPr>
                  <a:t>     </a:t>
                </a:r>
                <a14:m>
                  <m:oMath xmlns:m="http://schemas.openxmlformats.org/officeDocument/2006/math">
                    <m:r>
                      <a:rPr lang="en-US" sz="3000" i="1">
                        <a:latin typeface="Cambria Math" panose="02040503050406030204" pitchFamily="18" charset="0"/>
                      </a:rPr>
                      <m:t> </m:t>
                    </m:r>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argmax</m:t>
                        </m:r>
                      </m:e>
                      <m:lim>
                        <m:r>
                          <a:rPr lang="en-US" sz="3000" i="1">
                            <a:solidFill>
                              <a:srgbClr val="FF0000"/>
                            </a:solidFill>
                            <a:latin typeface="Cambria Math" panose="02040503050406030204" pitchFamily="18" charset="0"/>
                          </a:rPr>
                          <m:t>𝑦</m:t>
                        </m:r>
                      </m:lim>
                    </m:limLow>
                    <m:r>
                      <a:rPr lang="en-US" sz="3000" i="1">
                        <a:latin typeface="Cambria Math" panose="02040503050406030204" pitchFamily="18" charset="0"/>
                      </a:rPr>
                      <m:t> </m:t>
                    </m:r>
                    <m:r>
                      <a:rPr lang="en-US" sz="3000" b="0" i="1" smtClean="0">
                        <a:latin typeface="Cambria Math" charset="0"/>
                      </a:rPr>
                      <m:t>𝑆</m:t>
                    </m:r>
                    <m:r>
                      <a:rPr lang="en-US" sz="3000" i="1">
                        <a:latin typeface="Cambria Math" panose="02040503050406030204" pitchFamily="18" charset="0"/>
                      </a:rPr>
                      <m:t> </m:t>
                    </m:r>
                    <m:d>
                      <m:dPr>
                        <m:ctrlPr>
                          <a:rPr lang="en-US" sz="3000" i="1">
                            <a:latin typeface="Cambria Math" panose="02040503050406030204" pitchFamily="18" charset="0"/>
                          </a:rPr>
                        </m:ctrlPr>
                      </m:dPr>
                      <m:e>
                        <m:r>
                          <a:rPr lang="en-US" sz="3000" b="1" i="1">
                            <a:solidFill>
                              <a:srgbClr val="FF0000"/>
                            </a:solidFill>
                            <a:latin typeface="Cambria Math" panose="02040503050406030204" pitchFamily="18" charset="0"/>
                          </a:rPr>
                          <m:t>𝒚</m:t>
                        </m:r>
                        <m:r>
                          <a:rPr lang="en-US" sz="3000" b="0" i="1" smtClean="0">
                            <a:solidFill>
                              <a:srgbClr val="FF0000"/>
                            </a:solidFill>
                            <a:latin typeface="Cambria Math" charset="0"/>
                          </a:rPr>
                          <m:t>,</m:t>
                        </m:r>
                        <m:r>
                          <a:rPr lang="en-US" sz="3000" i="1">
                            <a:solidFill>
                              <a:srgbClr val="FF0000"/>
                            </a:solidFill>
                            <a:latin typeface="Cambria Math" panose="02040503050406030204" pitchFamily="18" charset="0"/>
                          </a:rPr>
                          <m:t> </m:t>
                        </m:r>
                        <m:r>
                          <a:rPr lang="en-US" sz="3000" b="1" i="1">
                            <a:solidFill>
                              <a:srgbClr val="0070C0"/>
                            </a:solidFill>
                            <a:latin typeface="Cambria Math" panose="02040503050406030204" pitchFamily="18" charset="0"/>
                          </a:rPr>
                          <m:t>𝒙</m:t>
                        </m:r>
                        <m:r>
                          <a:rPr lang="en-US" sz="3000" i="1">
                            <a:latin typeface="Cambria Math" panose="02040503050406030204" pitchFamily="18" charset="0"/>
                          </a:rPr>
                          <m:t> </m:t>
                        </m:r>
                      </m:e>
                    </m:d>
                  </m:oMath>
                </a14:m>
                <a:r>
                  <a:rPr lang="en-US" altLang="zh-TW" sz="3000" dirty="0">
                    <a:ea typeface="Arial Unicode MS" pitchFamily="34" charset="-128"/>
                    <a:cs typeface="Arial Unicode MS" pitchFamily="34" charset="-128"/>
                  </a:rPr>
                  <a:t> </a:t>
                </a:r>
                <a:endParaRPr lang="en-US" sz="3000" dirty="0">
                  <a:solidFill>
                    <a:srgbClr val="000000"/>
                  </a:solidFill>
                </a:endParaRPr>
              </a:p>
              <a:p>
                <a:r>
                  <a:rPr lang="en-US" sz="3000" dirty="0">
                    <a:solidFill>
                      <a:srgbClr val="000000"/>
                    </a:solidFill>
                  </a:rPr>
                  <a:t>Output space is usually </a:t>
                </a:r>
                <a:r>
                  <a:rPr lang="en-US" sz="3000" dirty="0">
                    <a:solidFill>
                      <a:srgbClr val="0070C0"/>
                    </a:solidFill>
                  </a:rPr>
                  <a:t>exponentially</a:t>
                </a:r>
                <a:r>
                  <a:rPr lang="en-US" sz="3000" dirty="0">
                    <a:solidFill>
                      <a:srgbClr val="000000"/>
                    </a:solidFill>
                  </a:rPr>
                  <a:t> large</a:t>
                </a:r>
              </a:p>
              <a:p>
                <a:r>
                  <a:rPr lang="en-US" sz="3000" dirty="0">
                    <a:solidFill>
                      <a:srgbClr val="000000"/>
                    </a:solidFill>
                  </a:rPr>
                  <a:t>Inference algorithms:</a:t>
                </a:r>
              </a:p>
              <a:p>
                <a:pPr lvl="1"/>
                <a:r>
                  <a:rPr lang="en-US" sz="2800" b="0" dirty="0">
                    <a:solidFill>
                      <a:srgbClr val="000000"/>
                    </a:solidFill>
                  </a:rPr>
                  <a:t> </a:t>
                </a:r>
                <a:r>
                  <a:rPr lang="en-US" sz="2800" b="0" dirty="0">
                    <a:solidFill>
                      <a:srgbClr val="0070C0"/>
                    </a:solidFill>
                  </a:rPr>
                  <a:t>Specific</a:t>
                </a:r>
                <a:r>
                  <a:rPr lang="en-US" sz="2800" b="0" dirty="0">
                    <a:solidFill>
                      <a:srgbClr val="000000"/>
                    </a:solidFill>
                  </a:rPr>
                  <a:t>: e.g., Viterbi (linear chain)</a:t>
                </a:r>
              </a:p>
              <a:p>
                <a:pPr lvl="1"/>
                <a:r>
                  <a:rPr lang="en-US" sz="2800" b="0" dirty="0">
                    <a:solidFill>
                      <a:srgbClr val="000000"/>
                    </a:solidFill>
                  </a:rPr>
                  <a:t> </a:t>
                </a:r>
                <a:r>
                  <a:rPr lang="en-US" sz="2800" b="0" dirty="0">
                    <a:solidFill>
                      <a:srgbClr val="0070C0"/>
                    </a:solidFill>
                  </a:rPr>
                  <a:t>General</a:t>
                </a:r>
                <a:r>
                  <a:rPr lang="en-US" sz="2800" b="0" dirty="0">
                    <a:solidFill>
                      <a:srgbClr val="000000"/>
                    </a:solidFill>
                  </a:rPr>
                  <a:t>: Integer linear programming (ILP)</a:t>
                </a:r>
              </a:p>
              <a:p>
                <a:pPr lvl="1"/>
                <a:r>
                  <a:rPr lang="en-US" sz="2800" b="0" dirty="0">
                    <a:solidFill>
                      <a:srgbClr val="000000"/>
                    </a:solidFill>
                  </a:rPr>
                  <a:t> </a:t>
                </a:r>
                <a:r>
                  <a:rPr lang="en-US" sz="2800" b="0" dirty="0">
                    <a:solidFill>
                      <a:srgbClr val="0070C0"/>
                    </a:solidFill>
                  </a:rPr>
                  <a:t>Approximate</a:t>
                </a:r>
                <a:r>
                  <a:rPr lang="en-US" sz="2800" b="0" dirty="0">
                    <a:solidFill>
                      <a:srgbClr val="000000"/>
                    </a:solidFill>
                  </a:rPr>
                  <a:t> inference algorithms: </a:t>
                </a:r>
                <a:br>
                  <a:rPr lang="en-US" sz="2800" b="0" dirty="0">
                    <a:solidFill>
                      <a:srgbClr val="000000"/>
                    </a:solidFill>
                  </a:rPr>
                </a:br>
                <a:r>
                  <a:rPr lang="en-US" sz="2800" b="0" dirty="0">
                    <a:solidFill>
                      <a:srgbClr val="000000"/>
                    </a:solidFill>
                  </a:rPr>
                  <a:t> e.g., belief propagation, dual decomposition</a:t>
                </a:r>
              </a:p>
              <a:p>
                <a:pPr marL="457200" lvl="1" indent="0">
                  <a:lnSpc>
                    <a:spcPct val="150000"/>
                  </a:lnSpc>
                  <a:buNone/>
                </a:pPr>
                <a:r>
                  <a:rPr lang="en-US" sz="3000" dirty="0">
                    <a:solidFill>
                      <a:srgbClr val="FF0000"/>
                    </a:solidFill>
                  </a:rPr>
                  <a:t>  </a:t>
                </a: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a:p>
                <a:pPr eaLnBrk="1" hangingPunct="1">
                  <a:lnSpc>
                    <a:spcPct val="90000"/>
                  </a:lnSpc>
                </a:pPr>
                <a:endParaRPr lang="en-US" altLang="zh-TW" sz="3000" dirty="0">
                  <a:ea typeface="Arial Unicode MS" pitchFamily="34" charset="-128"/>
                  <a:cs typeface="Arial Unicode MS" pitchFamily="34" charset="-128"/>
                </a:endParaRPr>
              </a:p>
            </p:txBody>
          </p:sp>
        </mc:Choice>
        <mc:Fallback xmlns="">
          <p:sp>
            <p:nvSpPr>
              <p:cNvPr id="1120259" name="Rectangle 3"/>
              <p:cNvSpPr>
                <a:spLocks noGrp="1" noRot="1" noChangeAspect="1" noMove="1" noResize="1" noEditPoints="1" noAdjustHandles="1" noChangeArrowheads="1" noChangeShapeType="1" noTextEdit="1"/>
              </p:cNvSpPr>
              <p:nvPr>
                <p:ph idx="1"/>
              </p:nvPr>
            </p:nvSpPr>
            <p:spPr>
              <a:blipFill rotWithShape="0">
                <a:blip r:embed="rId4"/>
                <a:stretch>
                  <a:fillRect l="-1314" t="-1242"/>
                </a:stretch>
              </a:blipFill>
            </p:spPr>
            <p:txBody>
              <a:bodyPr/>
              <a:lstStyle/>
              <a:p>
                <a:r>
                  <a:rPr lang="en-US">
                    <a:noFill/>
                  </a:rPr>
                  <a:t> </a:t>
                </a:r>
              </a:p>
            </p:txBody>
          </p:sp>
        </mc:Fallback>
      </mc:AlternateContent>
      <p:sp>
        <p:nvSpPr>
          <p:cNvPr id="71" name="Slide Number Placeholder 70"/>
          <p:cNvSpPr>
            <a:spLocks noGrp="1"/>
          </p:cNvSpPr>
          <p:nvPr>
            <p:ph type="sldNum" sz="quarter" idx="12"/>
          </p:nvPr>
        </p:nvSpPr>
        <p:spPr/>
        <p:txBody>
          <a:bodyPr/>
          <a:lstStyle/>
          <a:p>
            <a:fld id="{AF71DC22-0103-4060-B7D8-ECD9AE0F749D}" type="slidenum">
              <a:rPr lang="zh-TW" altLang="en-US" smtClean="0"/>
              <a:pPr/>
              <a:t>69</a:t>
            </a:fld>
            <a:endParaRPr lang="zh-TW" altLang="en-US"/>
          </a:p>
        </p:txBody>
      </p:sp>
    </p:spTree>
    <p:extLst>
      <p:ext uri="{BB962C8B-B14F-4D97-AF65-F5344CB8AC3E}">
        <p14:creationId xmlns:p14="http://schemas.microsoft.com/office/powerpoint/2010/main" val="7137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02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025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02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02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02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58" y="410563"/>
            <a:ext cx="8116083" cy="6000110"/>
          </a:xfrm>
          <a:solidFill>
            <a:schemeClr val="bg1"/>
          </a:solidFill>
          <a:ln w="38100" cmpd="sng">
            <a:solidFill>
              <a:srgbClr val="000000"/>
            </a:solidFill>
          </a:ln>
        </p:spPr>
        <p:txBody>
          <a:bodyPr>
            <a:normAutofit lnSpcReduction="10000"/>
          </a:bodyPr>
          <a:lstStyle/>
          <a:p>
            <a:pPr marL="219743" indent="0">
              <a:buNone/>
            </a:pPr>
            <a:endParaRPr lang="en-US" sz="2400" dirty="0">
              <a:solidFill>
                <a:srgbClr val="FF0000"/>
              </a:solidFill>
            </a:endParaRPr>
          </a:p>
          <a:p>
            <a:pPr marL="219743" indent="0">
              <a:buNone/>
            </a:pPr>
            <a:endParaRPr lang="en-US" sz="2400" dirty="0">
              <a:solidFill>
                <a:srgbClr val="FF0000"/>
              </a:solidFill>
            </a:endParaRPr>
          </a:p>
          <a:p>
            <a:pPr marL="219743" indent="0">
              <a:buNone/>
            </a:pPr>
            <a:r>
              <a:rPr lang="en-US" sz="2400" dirty="0">
                <a:solidFill>
                  <a:srgbClr val="FF0000"/>
                </a:solidFill>
              </a:rPr>
              <a:t>U.S.    </a:t>
            </a:r>
            <a:r>
              <a:rPr lang="en-US" sz="2400" dirty="0">
                <a:solidFill>
                  <a:srgbClr val="008000"/>
                </a:solidFill>
              </a:rPr>
              <a:t>intelligence</a:t>
            </a:r>
            <a:r>
              <a:rPr lang="en-US" sz="2400" dirty="0"/>
              <a:t>    </a:t>
            </a:r>
            <a:r>
              <a:rPr lang="en-US" sz="2400" dirty="0">
                <a:solidFill>
                  <a:schemeClr val="tx2">
                    <a:lumMod val="60000"/>
                    <a:lumOff val="40000"/>
                  </a:schemeClr>
                </a:solidFill>
              </a:rPr>
              <a:t>officials</a:t>
            </a:r>
            <a:r>
              <a:rPr lang="en-US" sz="2400" dirty="0"/>
              <a:t>    now    believe    </a:t>
            </a:r>
            <a:r>
              <a:rPr lang="en-US" sz="2400" dirty="0">
                <a:solidFill>
                  <a:srgbClr val="FF0000"/>
                </a:solidFill>
              </a:rPr>
              <a:t>North  Korea</a:t>
            </a:r>
            <a:r>
              <a:rPr lang="en-US" sz="2400" dirty="0"/>
              <a:t>    </a:t>
            </a:r>
          </a:p>
          <a:p>
            <a:pPr marL="219743" indent="0">
              <a:buNone/>
            </a:pPr>
            <a:endParaRPr lang="en-US" sz="2400" dirty="0"/>
          </a:p>
          <a:p>
            <a:pPr marL="219743" indent="0">
              <a:buNone/>
            </a:pPr>
            <a:r>
              <a:rPr lang="en-US" sz="2400" dirty="0"/>
              <a:t>is    developing    the    technology    to    make    nuclear    </a:t>
            </a:r>
          </a:p>
          <a:p>
            <a:pPr marL="219743" indent="0">
              <a:buNone/>
            </a:pPr>
            <a:endParaRPr lang="en-US" sz="2400" dirty="0">
              <a:solidFill>
                <a:schemeClr val="accent4"/>
              </a:solidFill>
            </a:endParaRPr>
          </a:p>
          <a:p>
            <a:pPr marL="219743" indent="0">
              <a:buNone/>
            </a:pPr>
            <a:r>
              <a:rPr lang="en-US" sz="2400" dirty="0">
                <a:solidFill>
                  <a:schemeClr val="accent4"/>
                </a:solidFill>
              </a:rPr>
              <a:t>warheads</a:t>
            </a:r>
            <a:r>
              <a:rPr lang="en-US" sz="2400" dirty="0"/>
              <a:t>    small    enough    to    fit    atop    the    </a:t>
            </a:r>
            <a:r>
              <a:rPr lang="en-US" sz="2400" dirty="0">
                <a:solidFill>
                  <a:schemeClr val="accent6">
                    <a:lumMod val="75000"/>
                  </a:schemeClr>
                </a:solidFill>
              </a:rPr>
              <a:t>country</a:t>
            </a:r>
            <a:r>
              <a:rPr lang="en-US" sz="2400" dirty="0"/>
              <a:t>    's    </a:t>
            </a:r>
          </a:p>
          <a:p>
            <a:pPr marL="219743" indent="0">
              <a:buNone/>
            </a:pPr>
            <a:endParaRPr lang="en-US" sz="2400" dirty="0"/>
          </a:p>
          <a:p>
            <a:pPr marL="219743" indent="0">
              <a:buNone/>
            </a:pPr>
            <a:r>
              <a:rPr lang="en-US" sz="2400" dirty="0"/>
              <a:t>growing    </a:t>
            </a:r>
            <a:r>
              <a:rPr lang="en-US" sz="2400" dirty="0">
                <a:solidFill>
                  <a:schemeClr val="accent4"/>
                </a:solidFill>
              </a:rPr>
              <a:t>arsenal</a:t>
            </a:r>
            <a:r>
              <a:rPr lang="en-US" sz="2400" dirty="0"/>
              <a:t>    of    </a:t>
            </a:r>
            <a:r>
              <a:rPr lang="en-US" sz="2400" dirty="0">
                <a:solidFill>
                  <a:schemeClr val="accent4"/>
                </a:solidFill>
              </a:rPr>
              <a:t>missiles</a:t>
            </a:r>
            <a:r>
              <a:rPr lang="en-US" sz="2400" dirty="0"/>
              <a:t>    potentially    putting    </a:t>
            </a:r>
          </a:p>
          <a:p>
            <a:pPr marL="219743" indent="0">
              <a:buNone/>
            </a:pPr>
            <a:endParaRPr lang="en-US" sz="2400" dirty="0">
              <a:solidFill>
                <a:srgbClr val="FF0000"/>
              </a:solidFill>
            </a:endParaRPr>
          </a:p>
          <a:p>
            <a:pPr marL="219743" indent="0">
              <a:buNone/>
            </a:pPr>
            <a:r>
              <a:rPr lang="en-US" sz="2400" dirty="0">
                <a:solidFill>
                  <a:srgbClr val="FF0000"/>
                </a:solidFill>
              </a:rPr>
              <a:t>Tokyo</a:t>
            </a:r>
            <a:r>
              <a:rPr lang="en-US" sz="2400" dirty="0"/>
              <a:t>    and    </a:t>
            </a:r>
            <a:r>
              <a:rPr lang="en-US" sz="2400" dirty="0">
                <a:solidFill>
                  <a:srgbClr val="FF0000"/>
                </a:solidFill>
              </a:rPr>
              <a:t>U.S.</a:t>
            </a:r>
            <a:r>
              <a:rPr lang="en-US" sz="2400" dirty="0"/>
              <a:t>    </a:t>
            </a:r>
            <a:r>
              <a:rPr lang="en-US" sz="2400" dirty="0">
                <a:solidFill>
                  <a:schemeClr val="accent1"/>
                </a:solidFill>
              </a:rPr>
              <a:t>troops</a:t>
            </a:r>
            <a:r>
              <a:rPr lang="en-US" sz="2400" dirty="0"/>
              <a:t>    based    in    </a:t>
            </a:r>
            <a:r>
              <a:rPr lang="en-US" sz="2400" dirty="0">
                <a:solidFill>
                  <a:srgbClr val="FF0000"/>
                </a:solidFill>
              </a:rPr>
              <a:t>Japan</a:t>
            </a:r>
            <a:r>
              <a:rPr lang="en-US" sz="2400" dirty="0"/>
              <a:t>    at    risk    ,    </a:t>
            </a:r>
          </a:p>
          <a:p>
            <a:pPr marL="219743" indent="0">
              <a:buNone/>
            </a:pPr>
            <a:endParaRPr lang="en-US" sz="2400" dirty="0"/>
          </a:p>
          <a:p>
            <a:pPr marL="219743" indent="0">
              <a:buNone/>
            </a:pPr>
            <a:r>
              <a:rPr lang="en-US" sz="2400" dirty="0"/>
              <a:t>according    to    </a:t>
            </a:r>
            <a:r>
              <a:rPr lang="en-US" sz="2400" dirty="0">
                <a:solidFill>
                  <a:schemeClr val="accent1"/>
                </a:solidFill>
              </a:rPr>
              <a:t>officials</a:t>
            </a:r>
            <a:r>
              <a:rPr lang="en-US" sz="2400" dirty="0"/>
              <a:t>    </a:t>
            </a:r>
            <a:r>
              <a:rPr lang="en-US" sz="2400" dirty="0">
                <a:solidFill>
                  <a:srgbClr val="0000FF"/>
                </a:solidFill>
              </a:rPr>
              <a:t>who</a:t>
            </a:r>
            <a:r>
              <a:rPr lang="en-US" sz="2400" dirty="0"/>
              <a:t>    have    received    the    </a:t>
            </a:r>
            <a:r>
              <a:rPr lang="en-US" sz="2400" dirty="0">
                <a:solidFill>
                  <a:srgbClr val="008000"/>
                </a:solidFill>
              </a:rPr>
              <a:t>intelligence</a:t>
            </a:r>
            <a:r>
              <a:rPr lang="en-US" sz="2400" dirty="0"/>
              <a:t>    reports    .</a:t>
            </a:r>
          </a:p>
        </p:txBody>
      </p:sp>
      <p:sp>
        <p:nvSpPr>
          <p:cNvPr id="4" name="Rectangle 3"/>
          <p:cNvSpPr/>
          <p:nvPr/>
        </p:nvSpPr>
        <p:spPr>
          <a:xfrm>
            <a:off x="770487" y="1260705"/>
            <a:ext cx="525651"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5" name="Rectangle 4"/>
          <p:cNvSpPr/>
          <p:nvPr/>
        </p:nvSpPr>
        <p:spPr>
          <a:xfrm>
            <a:off x="1536945" y="1260705"/>
            <a:ext cx="1524624"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6" name="Rectangle 5"/>
          <p:cNvSpPr/>
          <p:nvPr/>
        </p:nvSpPr>
        <p:spPr>
          <a:xfrm>
            <a:off x="1144369" y="516769"/>
            <a:ext cx="988834" cy="560552"/>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chemeClr val="tx1"/>
                </a:solidFill>
              </a:rPr>
              <a:t>PART-WHOLE</a:t>
            </a:r>
          </a:p>
        </p:txBody>
      </p:sp>
      <p:cxnSp>
        <p:nvCxnSpPr>
          <p:cNvPr id="7" name="Curved Connector 6"/>
          <p:cNvCxnSpPr>
            <a:stCxn id="6" idx="3"/>
            <a:endCxn id="5" idx="0"/>
          </p:cNvCxnSpPr>
          <p:nvPr/>
        </p:nvCxnSpPr>
        <p:spPr>
          <a:xfrm>
            <a:off x="2133203" y="797045"/>
            <a:ext cx="166054" cy="463660"/>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Curved Connector 7"/>
          <p:cNvCxnSpPr>
            <a:stCxn id="6" idx="1"/>
            <a:endCxn id="4" idx="0"/>
          </p:cNvCxnSpPr>
          <p:nvPr/>
        </p:nvCxnSpPr>
        <p:spPr>
          <a:xfrm rot="10800000" flipV="1">
            <a:off x="1033313" y="797045"/>
            <a:ext cx="111056" cy="463660"/>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242274" y="1260705"/>
            <a:ext cx="1025893" cy="3747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0" name="Rectangle 9"/>
          <p:cNvSpPr/>
          <p:nvPr/>
        </p:nvSpPr>
        <p:spPr>
          <a:xfrm>
            <a:off x="2469502" y="610433"/>
            <a:ext cx="1122565" cy="32767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11" name="Curved Connector 10"/>
          <p:cNvCxnSpPr>
            <a:stCxn id="10" idx="3"/>
            <a:endCxn id="9" idx="0"/>
          </p:cNvCxnSpPr>
          <p:nvPr/>
        </p:nvCxnSpPr>
        <p:spPr>
          <a:xfrm>
            <a:off x="3592067" y="774272"/>
            <a:ext cx="163154" cy="486433"/>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Curved Connector 11"/>
          <p:cNvCxnSpPr>
            <a:stCxn id="10" idx="1"/>
            <a:endCxn id="5" idx="0"/>
          </p:cNvCxnSpPr>
          <p:nvPr/>
        </p:nvCxnSpPr>
        <p:spPr>
          <a:xfrm rot="10800000" flipV="1">
            <a:off x="2299258" y="774271"/>
            <a:ext cx="170245" cy="486433"/>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034449" y="3627174"/>
            <a:ext cx="1027120"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4" name="Rectangle 13"/>
          <p:cNvSpPr/>
          <p:nvPr/>
        </p:nvSpPr>
        <p:spPr>
          <a:xfrm>
            <a:off x="3742233" y="3627347"/>
            <a:ext cx="1088451" cy="35772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5" name="Rectangle 14"/>
          <p:cNvSpPr/>
          <p:nvPr/>
        </p:nvSpPr>
        <p:spPr>
          <a:xfrm>
            <a:off x="2784584" y="3140713"/>
            <a:ext cx="1055091"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16" name="Curved Connector 15"/>
          <p:cNvCxnSpPr>
            <a:stCxn id="15" idx="3"/>
            <a:endCxn id="14" idx="0"/>
          </p:cNvCxnSpPr>
          <p:nvPr/>
        </p:nvCxnSpPr>
        <p:spPr>
          <a:xfrm>
            <a:off x="3839675" y="3314733"/>
            <a:ext cx="446784" cy="31261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7" name="Curved Connector 16"/>
          <p:cNvCxnSpPr>
            <a:stCxn id="15" idx="1"/>
            <a:endCxn id="13" idx="0"/>
          </p:cNvCxnSpPr>
          <p:nvPr/>
        </p:nvCxnSpPr>
        <p:spPr>
          <a:xfrm rot="10800000" flipV="1">
            <a:off x="2548010" y="3314732"/>
            <a:ext cx="236575" cy="312441"/>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13785" y="4462984"/>
            <a:ext cx="919119"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19" name="Rectangle 18"/>
          <p:cNvSpPr/>
          <p:nvPr/>
        </p:nvSpPr>
        <p:spPr>
          <a:xfrm>
            <a:off x="2450770" y="4467716"/>
            <a:ext cx="64495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0" name="Rectangle 19"/>
          <p:cNvSpPr/>
          <p:nvPr/>
        </p:nvSpPr>
        <p:spPr>
          <a:xfrm>
            <a:off x="1312149" y="4012536"/>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ORG-AFF</a:t>
            </a:r>
          </a:p>
        </p:txBody>
      </p:sp>
      <p:cxnSp>
        <p:nvCxnSpPr>
          <p:cNvPr id="21" name="Curved Connector 20"/>
          <p:cNvCxnSpPr>
            <a:stCxn id="20" idx="3"/>
            <a:endCxn id="19" idx="0"/>
          </p:cNvCxnSpPr>
          <p:nvPr/>
        </p:nvCxnSpPr>
        <p:spPr>
          <a:xfrm>
            <a:off x="2480843" y="4187489"/>
            <a:ext cx="292402" cy="280227"/>
          </a:xfrm>
          <a:prstGeom prst="curvedConnector2">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Curved Connector 21"/>
          <p:cNvCxnSpPr>
            <a:stCxn id="20" idx="1"/>
            <a:endCxn id="18" idx="0"/>
          </p:cNvCxnSpPr>
          <p:nvPr/>
        </p:nvCxnSpPr>
        <p:spPr>
          <a:xfrm rot="10800000" flipV="1">
            <a:off x="1173345" y="4187488"/>
            <a:ext cx="138804" cy="27549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273447" y="4467716"/>
            <a:ext cx="899540" cy="375937"/>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4" name="Rectangle 23"/>
          <p:cNvSpPr/>
          <p:nvPr/>
        </p:nvSpPr>
        <p:spPr>
          <a:xfrm>
            <a:off x="2844669" y="3999294"/>
            <a:ext cx="1168694" cy="349906"/>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PHYS</a:t>
            </a:r>
          </a:p>
        </p:txBody>
      </p:sp>
      <p:cxnSp>
        <p:nvCxnSpPr>
          <p:cNvPr id="25" name="Curved Connector 24"/>
          <p:cNvCxnSpPr>
            <a:stCxn id="24" idx="3"/>
            <a:endCxn id="23" idx="0"/>
          </p:cNvCxnSpPr>
          <p:nvPr/>
        </p:nvCxnSpPr>
        <p:spPr>
          <a:xfrm flipH="1">
            <a:off x="3723217" y="4174247"/>
            <a:ext cx="290146" cy="293469"/>
          </a:xfrm>
          <a:prstGeom prst="curvedConnector4">
            <a:avLst>
              <a:gd name="adj1" fmla="val -78788"/>
              <a:gd name="adj2" fmla="val 79808"/>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26" name="Curved Connector 25"/>
          <p:cNvCxnSpPr>
            <a:stCxn id="24" idx="1"/>
            <a:endCxn id="19" idx="0"/>
          </p:cNvCxnSpPr>
          <p:nvPr/>
        </p:nvCxnSpPr>
        <p:spPr>
          <a:xfrm rot="10800000" flipV="1">
            <a:off x="2773245" y="4174246"/>
            <a:ext cx="71424" cy="293469"/>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350198" y="1260704"/>
            <a:ext cx="1791662" cy="359141"/>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8" name="Rectangle 27"/>
          <p:cNvSpPr/>
          <p:nvPr/>
        </p:nvSpPr>
        <p:spPr>
          <a:xfrm>
            <a:off x="763769" y="2850099"/>
            <a:ext cx="1270679" cy="371044"/>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endParaRPr lang="en-US" sz="1600" dirty="0"/>
          </a:p>
        </p:txBody>
      </p:sp>
      <p:sp>
        <p:nvSpPr>
          <p:cNvPr id="29" name="Rectangle 28"/>
          <p:cNvSpPr/>
          <p:nvPr/>
        </p:nvSpPr>
        <p:spPr>
          <a:xfrm>
            <a:off x="3592067" y="1735695"/>
            <a:ext cx="710278" cy="348039"/>
          </a:xfrm>
          <a:prstGeom prst="rect">
            <a:avLst/>
          </a:prstGeom>
          <a:no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lIns="73248" tIns="36624" rIns="73248" bIns="36624" rtlCol="0" anchor="ctr"/>
          <a:lstStyle/>
          <a:p>
            <a:pPr algn="ctr"/>
            <a:r>
              <a:rPr lang="en-US" sz="1600" dirty="0">
                <a:solidFill>
                  <a:srgbClr val="000000"/>
                </a:solidFill>
              </a:rPr>
              <a:t>ART</a:t>
            </a:r>
          </a:p>
        </p:txBody>
      </p:sp>
      <p:cxnSp>
        <p:nvCxnSpPr>
          <p:cNvPr id="30" name="Curved Connector 29"/>
          <p:cNvCxnSpPr>
            <a:stCxn id="29" idx="1"/>
            <a:endCxn id="28" idx="0"/>
          </p:cNvCxnSpPr>
          <p:nvPr/>
        </p:nvCxnSpPr>
        <p:spPr>
          <a:xfrm rot="10800000" flipV="1">
            <a:off x="1399109" y="1909715"/>
            <a:ext cx="2192958" cy="940384"/>
          </a:xfrm>
          <a:prstGeom prst="curvedConnector2">
            <a:avLst/>
          </a:prstGeom>
          <a:ln>
            <a:solidFill>
              <a:srgbClr val="00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29" idx="3"/>
            <a:endCxn id="27" idx="2"/>
          </p:cNvCxnSpPr>
          <p:nvPr/>
        </p:nvCxnSpPr>
        <p:spPr>
          <a:xfrm flipV="1">
            <a:off x="4302345" y="1619845"/>
            <a:ext cx="2943684" cy="289870"/>
          </a:xfrm>
          <a:prstGeom prst="curvedConnector2">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69" name="Slide Number Placeholder 68"/>
          <p:cNvSpPr>
            <a:spLocks noGrp="1"/>
          </p:cNvSpPr>
          <p:nvPr>
            <p:ph type="sldNum" sz="quarter" idx="12"/>
          </p:nvPr>
        </p:nvSpPr>
        <p:spPr/>
        <p:txBody>
          <a:bodyPr/>
          <a:lstStyle/>
          <a:p>
            <a:fld id="{E216AE2C-6153-E049-95F5-80F0548C7BC8}" type="slidenum">
              <a:rPr lang="en-US" smtClean="0"/>
              <a:t>7</a:t>
            </a:fld>
            <a:endParaRPr lang="en-US"/>
          </a:p>
        </p:txBody>
      </p:sp>
    </p:spTree>
    <p:extLst>
      <p:ext uri="{BB962C8B-B14F-4D97-AF65-F5344CB8AC3E}">
        <p14:creationId xmlns:p14="http://schemas.microsoft.com/office/powerpoint/2010/main" val="328517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86" y="80646"/>
            <a:ext cx="7886700" cy="1325563"/>
          </a:xfrm>
        </p:spPr>
        <p:txBody>
          <a:bodyPr/>
          <a:lstStyle/>
          <a:p>
            <a:r>
              <a:rPr lang="en-US" altLang="zh-TW" dirty="0"/>
              <a:t>Learning Structured Models</a:t>
            </a:r>
            <a:endParaRPr lang="en-US" sz="1600" dirty="0"/>
          </a:p>
        </p:txBody>
      </p:sp>
      <p:sp>
        <p:nvSpPr>
          <p:cNvPr id="3" name="Content Placeholder 2"/>
          <p:cNvSpPr>
            <a:spLocks noGrp="1"/>
          </p:cNvSpPr>
          <p:nvPr>
            <p:ph idx="1"/>
          </p:nvPr>
        </p:nvSpPr>
        <p:spPr>
          <a:xfrm>
            <a:off x="395536" y="1219200"/>
            <a:ext cx="8229600" cy="4953000"/>
          </a:xfrm>
        </p:spPr>
        <p:txBody>
          <a:bodyPr/>
          <a:lstStyle/>
          <a:p>
            <a:pPr lvl="1"/>
            <a:endParaRPr lang="en-US" altLang="zh-TW" sz="1600" b="0" dirty="0">
              <a:solidFill>
                <a:srgbClr val="0000FF"/>
              </a:solidFill>
            </a:endParaRPr>
          </a:p>
          <a:p>
            <a:endParaRPr lang="en-US" dirty="0"/>
          </a:p>
        </p:txBody>
      </p:sp>
      <p:sp>
        <p:nvSpPr>
          <p:cNvPr id="6" name="Slide Number Placeholder 5"/>
          <p:cNvSpPr>
            <a:spLocks noGrp="1"/>
          </p:cNvSpPr>
          <p:nvPr>
            <p:ph type="sldNum" sz="quarter" idx="12"/>
          </p:nvPr>
        </p:nvSpPr>
        <p:spPr/>
        <p:txBody>
          <a:bodyPr/>
          <a:lstStyle/>
          <a:p>
            <a:fld id="{AF71DC22-0103-4060-B7D8-ECD9AE0F749D}" type="slidenum">
              <a:rPr lang="zh-TW" altLang="en-US" smtClean="0"/>
              <a:pPr/>
              <a:t>70</a:t>
            </a:fld>
            <a:endParaRPr lang="zh-TW" altLang="en-US"/>
          </a:p>
        </p:txBody>
      </p:sp>
      <p:sp>
        <p:nvSpPr>
          <p:cNvPr id="5" name="TextBox 4"/>
          <p:cNvSpPr txBox="1"/>
          <p:nvPr/>
        </p:nvSpPr>
        <p:spPr>
          <a:xfrm>
            <a:off x="1477662" y="3120335"/>
            <a:ext cx="2728632" cy="553998"/>
          </a:xfrm>
          <a:prstGeom prst="rect">
            <a:avLst/>
          </a:prstGeom>
          <a:noFill/>
        </p:spPr>
        <p:txBody>
          <a:bodyPr wrap="none" rtlCol="0">
            <a:spAutoFit/>
          </a:bodyPr>
          <a:lstStyle/>
          <a:p>
            <a:r>
              <a:rPr lang="en-US" altLang="zh-TW" sz="3000" dirty="0">
                <a:latin typeface="Times New Roman" panose="02020603050405020304" pitchFamily="18" charset="0"/>
                <a:cs typeface="Times New Roman" panose="02020603050405020304" pitchFamily="18" charset="0"/>
              </a:rPr>
              <a:t>Solve inferences</a:t>
            </a:r>
            <a:endParaRPr lang="en-US" sz="3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4767240" y="3139969"/>
            <a:ext cx="2924198" cy="553998"/>
          </a:xfrm>
          <a:prstGeom prst="rect">
            <a:avLst/>
          </a:prstGeom>
          <a:noFill/>
        </p:spPr>
        <p:txBody>
          <a:bodyPr wrap="none" rtlCol="0">
            <a:spAutoFit/>
          </a:bodyPr>
          <a:lstStyle/>
          <a:p>
            <a:r>
              <a:rPr lang="en-US" altLang="zh-TW" sz="3000" dirty="0">
                <a:latin typeface="Times New Roman" panose="02020603050405020304" pitchFamily="18" charset="0"/>
                <a:cs typeface="Times New Roman" panose="02020603050405020304" pitchFamily="18" charset="0"/>
              </a:rPr>
              <a:t>Update the model</a:t>
            </a:r>
            <a:endParaRPr lang="en-US" sz="3000" dirty="0">
              <a:latin typeface="Times New Roman" panose="02020603050405020304" pitchFamily="18" charset="0"/>
              <a:cs typeface="Times New Roman" panose="02020603050405020304" pitchFamily="18" charset="0"/>
            </a:endParaRPr>
          </a:p>
        </p:txBody>
      </p:sp>
      <p:sp>
        <p:nvSpPr>
          <p:cNvPr id="17" name="Curved Down Arrow 16"/>
          <p:cNvSpPr/>
          <p:nvPr/>
        </p:nvSpPr>
        <p:spPr>
          <a:xfrm>
            <a:off x="2841978" y="2483141"/>
            <a:ext cx="3363222" cy="600794"/>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flipH="1" flipV="1">
            <a:off x="2841978" y="3797968"/>
            <a:ext cx="3236524" cy="696506"/>
          </a:xfrm>
          <a:prstGeom prst="curvedDownArrow">
            <a:avLst>
              <a:gd name="adj1" fmla="val 16319"/>
              <a:gd name="adj2" fmla="val 54445"/>
              <a:gd name="adj3" fmla="val 2279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4729422" y="4686862"/>
            <a:ext cx="4095288" cy="492443"/>
          </a:xfrm>
          <a:prstGeom prst="rect">
            <a:avLst/>
          </a:prstGeom>
          <a:solidFill>
            <a:schemeClr val="accent1">
              <a:lumMod val="20000"/>
              <a:lumOff val="80000"/>
            </a:schemeClr>
          </a:solidFill>
          <a:ln>
            <a:solidFill>
              <a:srgbClr val="3C58AD"/>
            </a:solidFill>
          </a:ln>
        </p:spPr>
        <p:txBody>
          <a:bodyPr wrap="none" rtlCol="0">
            <a:spAutoFit/>
          </a:bodyPr>
          <a:lstStyle/>
          <a:p>
            <a:r>
              <a:rPr lang="en-US" sz="2600" dirty="0"/>
              <a:t>(stochastic) gradient updates</a:t>
            </a:r>
          </a:p>
        </p:txBody>
      </p:sp>
    </p:spTree>
    <p:extLst>
      <p:ext uri="{BB962C8B-B14F-4D97-AF65-F5344CB8AC3E}">
        <p14:creationId xmlns:p14="http://schemas.microsoft.com/office/powerpoint/2010/main" val="92002940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Structured Perceptron	</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r>
                  <a:rPr lang="en-US" sz="2600" dirty="0"/>
                  <a:t>Goal: </a:t>
                </a:r>
                <a:r>
                  <a:rPr lang="en-US" sz="2600" dirty="0">
                    <a:latin typeface="Cambria Math" charset="0"/>
                  </a:rPr>
                  <a:t>we want the score to the correct answer </a:t>
                </a: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oMath>
                </a14:m>
                <a:r>
                  <a:rPr lang="en-US" sz="2600" dirty="0"/>
                  <a:t> higher than others.</a:t>
                </a:r>
                <a:br>
                  <a:rPr lang="en-US" sz="2600" dirty="0"/>
                </a:br>
                <a14:m>
                  <m:oMath xmlns:m="http://schemas.openxmlformats.org/officeDocument/2006/math">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&gt;</m:t>
                    </m:r>
                    <m:r>
                      <a:rPr lang="en-US" sz="2600" i="1">
                        <a:latin typeface="Cambria Math" charset="0"/>
                      </a:rPr>
                      <m:t>𝑆</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smtClean="0">
                                <a:latin typeface="Cambria Math" charset="0"/>
                              </a:rPr>
                              <m:t>𝒚</m:t>
                            </m:r>
                          </m:e>
                          <m:sup>
                            <m:r>
                              <a:rPr lang="en-US" sz="2600" b="1" i="1">
                                <a:latin typeface="Cambria Math" charset="0"/>
                              </a:rPr>
                              <m:t>′</m:t>
                            </m:r>
                          </m:sup>
                        </m:sSup>
                        <m:r>
                          <a:rPr lang="en-US" sz="2600" b="1" i="1">
                            <a:latin typeface="Cambria Math" charset="0"/>
                          </a:rPr>
                          <m:t>,</m:t>
                        </m:r>
                        <m:r>
                          <a:rPr lang="en-US" sz="2600" b="1" i="1" smtClean="0">
                            <a:latin typeface="Cambria Math" charset="0"/>
                          </a:rPr>
                          <m:t>𝒙</m:t>
                        </m:r>
                        <m:r>
                          <a:rPr lang="en-US" sz="2600" b="1" i="1" smtClean="0">
                            <a:latin typeface="Cambria Math" charset="0"/>
                          </a:rPr>
                          <m:t>;</m:t>
                        </m:r>
                        <m:r>
                          <a:rPr lang="en-US" sz="2600" b="1" i="1" smtClean="0">
                            <a:latin typeface="Cambria Math" charset="0"/>
                          </a:rPr>
                          <m:t>𝜽</m:t>
                        </m:r>
                      </m:e>
                    </m:d>
                    <m:r>
                      <a:rPr lang="en-US" sz="2600" b="1" i="1">
                        <a:latin typeface="Cambria Math" charset="0"/>
                      </a:rPr>
                      <m:t>   ∀</m:t>
                    </m:r>
                    <m:sSup>
                      <m:sSupPr>
                        <m:ctrlPr>
                          <a:rPr lang="en-US" sz="2600" i="1">
                            <a:latin typeface="Cambria Math" panose="02040503050406030204" pitchFamily="18" charset="0"/>
                          </a:rPr>
                        </m:ctrlPr>
                      </m:sSupPr>
                      <m:e>
                        <m:r>
                          <a:rPr lang="en-US" sz="2600" b="1" i="1" smtClean="0">
                            <a:latin typeface="Cambria Math" charset="0"/>
                          </a:rPr>
                          <m:t>𝒚</m:t>
                        </m:r>
                      </m:e>
                      <m:sup>
                        <m:r>
                          <a:rPr lang="en-US" sz="2600">
                            <a:latin typeface="Cambria Math" charset="0"/>
                          </a:rPr>
                          <m:t>′</m:t>
                        </m:r>
                      </m:sup>
                    </m:sSup>
                    <m:r>
                      <a:rPr lang="en-US" sz="2600" i="1">
                        <a:latin typeface="Cambria Math" charset="0"/>
                      </a:rPr>
                      <m:t>∈</m:t>
                    </m:r>
                    <m:r>
                      <a:rPr lang="en-US" sz="2600" i="1">
                        <a:latin typeface="Cambria Math" charset="0"/>
                        <a:ea typeface="Matura MT Script Capitals" charset="0"/>
                        <a:cs typeface="Matura MT Script Capitals" charset="0"/>
                      </a:rPr>
                      <m:t>𝑇</m:t>
                    </m:r>
                    <m:r>
                      <a:rPr lang="en-US" sz="2600" i="1">
                        <a:latin typeface="Cambria Math" charset="0"/>
                        <a:ea typeface="Matura MT Script Capitals" charset="0"/>
                        <a:cs typeface="Matura MT Script Capitals" charset="0"/>
                      </a:rPr>
                      <m:t>, </m:t>
                    </m:r>
                    <m:sSup>
                      <m:sSupPr>
                        <m:ctrlPr>
                          <a:rPr lang="en-US" sz="2600" b="1" i="1">
                            <a:latin typeface="Cambria Math" panose="02040503050406030204" pitchFamily="18"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r>
                      <a:rPr lang="en-US" sz="2600" i="1">
                        <a:latin typeface="Cambria Math" charset="0"/>
                        <a:ea typeface="Matura MT Script Capitals" charset="0"/>
                        <a:cs typeface="Matura MT Script Capitals" charset="0"/>
                      </a:rPr>
                      <m:t>≠</m:t>
                    </m:r>
                    <m:sSup>
                      <m:sSupPr>
                        <m:ctrlPr>
                          <a:rPr lang="en-US" sz="2600" b="1" i="1" smtClean="0">
                            <a:latin typeface="Cambria Math" panose="02040503050406030204" pitchFamily="18" charset="0"/>
                            <a:ea typeface="Matura MT Script Capitals" charset="0"/>
                            <a:cs typeface="Matura MT Script Capitals" charset="0"/>
                          </a:rPr>
                        </m:ctrlPr>
                      </m:sSupPr>
                      <m:e>
                        <m:r>
                          <a:rPr lang="en-US" sz="2600" b="1" i="1" smtClean="0">
                            <a:latin typeface="Cambria Math" charset="0"/>
                            <a:ea typeface="Matura MT Script Capitals" charset="0"/>
                            <a:cs typeface="Matura MT Script Capitals" charset="0"/>
                          </a:rPr>
                          <m:t>𝒚</m:t>
                        </m:r>
                      </m:e>
                      <m:sup>
                        <m:r>
                          <a:rPr lang="en-US" sz="2600" b="1" i="1">
                            <a:latin typeface="Cambria Math" charset="0"/>
                            <a:ea typeface="Matura MT Script Capitals" charset="0"/>
                            <a:cs typeface="Matura MT Script Capitals" charset="0"/>
                          </a:rPr>
                          <m:t>∗</m:t>
                        </m:r>
                      </m:sup>
                    </m:sSup>
                  </m:oMath>
                </a14:m>
                <a:endParaRPr lang="en-US" sz="2600" b="1" dirty="0">
                  <a:latin typeface="Matura MT Script Capitals" charset="0"/>
                  <a:ea typeface="Matura MT Script Capitals" charset="0"/>
                  <a:cs typeface="Matura MT Script Capitals" charset="0"/>
                </a:endParaRPr>
              </a:p>
              <a:p>
                <a:r>
                  <a:rPr lang="en-US" sz="2600" dirty="0"/>
                  <a:t>Let </a:t>
                </a:r>
                <a14:m>
                  <m:oMath xmlns:m="http://schemas.openxmlformats.org/officeDocument/2006/math">
                    <m:r>
                      <m:rPr>
                        <m:sty m:val="p"/>
                      </m:rPr>
                      <a:rPr lang="en-US" sz="2600" b="0" i="0" smtClean="0">
                        <a:latin typeface="Cambria Math" charset="0"/>
                      </a:rPr>
                      <m:t>S</m:t>
                    </m:r>
                    <m:d>
                      <m:dPr>
                        <m:ctrlPr>
                          <a:rPr lang="en-US" sz="2600" b="0" i="1" smtClean="0">
                            <a:latin typeface="Cambria Math" panose="02040503050406030204" pitchFamily="18" charset="0"/>
                          </a:rPr>
                        </m:ctrlPr>
                      </m:dPr>
                      <m:e>
                        <m:r>
                          <a:rPr lang="en-US" sz="2600" b="1" i="0" smtClean="0">
                            <a:latin typeface="Cambria Math" charset="0"/>
                          </a:rPr>
                          <m:t>𝐲</m:t>
                        </m:r>
                        <m:r>
                          <a:rPr lang="en-US" sz="2600" b="1" i="0" smtClean="0">
                            <a:latin typeface="Cambria Math" charset="0"/>
                          </a:rPr>
                          <m:t>,</m:t>
                        </m:r>
                        <m:r>
                          <a:rPr lang="en-US" sz="2600" b="1" i="0" smtClean="0">
                            <a:latin typeface="Cambria Math" charset="0"/>
                          </a:rPr>
                          <m:t>𝐱</m:t>
                        </m:r>
                        <m:r>
                          <a:rPr lang="en-US" sz="2600" b="0" i="0" smtClean="0">
                            <a:latin typeface="Cambria Math" charset="0"/>
                          </a:rPr>
                          <m:t>;</m:t>
                        </m:r>
                        <m:r>
                          <a:rPr lang="en-US" sz="2600" b="0" i="1" smtClean="0">
                            <a:latin typeface="Cambria Math" charset="0"/>
                          </a:rPr>
                          <m:t>𝜃</m:t>
                        </m:r>
                      </m:e>
                    </m:d>
                    <m:r>
                      <a:rPr lang="en-US" sz="2600" b="0" i="1" smtClean="0">
                        <a:latin typeface="Cambria Math" charset="0"/>
                      </a:rPr>
                      <m:t>=</m:t>
                    </m:r>
                    <m:r>
                      <a:rPr lang="en-US" sz="2600" i="1">
                        <a:latin typeface="Cambria Math" charset="0"/>
                      </a:rPr>
                      <m:t>𝜃</m:t>
                    </m:r>
                    <m:r>
                      <a:rPr lang="en-US" sz="2600" i="1">
                        <a:latin typeface="Cambria Math" charset="0"/>
                      </a:rPr>
                      <m:t>⋅</m:t>
                    </m:r>
                    <m:r>
                      <a:rPr lang="en-US" sz="2600" i="1">
                        <a:latin typeface="Cambria Math" charset="0"/>
                      </a:rPr>
                      <m:t>𝐹</m:t>
                    </m:r>
                    <m:r>
                      <a:rPr lang="en-US" sz="2600" i="1">
                        <a:latin typeface="Cambria Math" charset="0"/>
                      </a:rPr>
                      <m:t>(</m:t>
                    </m:r>
                    <m:r>
                      <a:rPr lang="en-US" sz="2600" b="1" i="1">
                        <a:latin typeface="Cambria Math" charset="0"/>
                      </a:rPr>
                      <m:t>𝒚</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endParaRPr lang="en-US" sz="2600" dirty="0"/>
              </a:p>
              <a:p>
                <a:r>
                  <a:rPr lang="en-US" sz="2600" dirty="0"/>
                  <a:t>Give training data </a:t>
                </a:r>
                <a14:m>
                  <m:oMath xmlns:m="http://schemas.openxmlformats.org/officeDocument/2006/math">
                    <m:r>
                      <a:rPr lang="en-US" sz="2600" b="0" i="0" smtClean="0">
                        <a:latin typeface="Cambria Math" charset="0"/>
                      </a:rPr>
                      <m:t>{</m:t>
                    </m:r>
                    <m:sSub>
                      <m:sSubPr>
                        <m:ctrlPr>
                          <a:rPr lang="en-US" sz="2600" b="1" i="1" smtClean="0">
                            <a:latin typeface="Cambria Math" panose="02040503050406030204" pitchFamily="18" charset="0"/>
                          </a:rPr>
                        </m:ctrlPr>
                      </m:sSubPr>
                      <m:e>
                        <m:r>
                          <a:rPr lang="en-US" sz="2600" b="1" i="1" smtClean="0">
                            <a:latin typeface="Cambria Math" charset="0"/>
                          </a:rPr>
                          <m:t>(</m:t>
                        </m:r>
                        <m:r>
                          <a:rPr lang="en-US" sz="2600" b="1" i="1" smtClean="0">
                            <a:latin typeface="Cambria Math" charset="0"/>
                          </a:rPr>
                          <m:t>𝒚</m:t>
                        </m:r>
                      </m:e>
                      <m:sub>
                        <m:r>
                          <a:rPr lang="en-US" sz="2600" b="1" i="1" smtClean="0">
                            <a:latin typeface="Cambria Math" charset="0"/>
                          </a:rPr>
                          <m:t>𝒊</m:t>
                        </m:r>
                      </m:sub>
                    </m:sSub>
                    <m:r>
                      <a:rPr lang="en-US" sz="2600" b="1" i="1">
                        <a:latin typeface="Cambria Math" charset="0"/>
                      </a:rPr>
                      <m:t>,</m:t>
                    </m:r>
                    <m:sSub>
                      <m:sSubPr>
                        <m:ctrlPr>
                          <a:rPr lang="en-US" sz="2600" b="1" i="1" smtClean="0">
                            <a:latin typeface="Cambria Math" panose="02040503050406030204" pitchFamily="18" charset="0"/>
                          </a:rPr>
                        </m:ctrlPr>
                      </m:sSubPr>
                      <m:e>
                        <m:r>
                          <a:rPr lang="en-US" sz="2600" b="1" i="1">
                            <a:latin typeface="Cambria Math" charset="0"/>
                          </a:rPr>
                          <m:t>𝒙</m:t>
                        </m:r>
                      </m:e>
                      <m:sub>
                        <m:r>
                          <a:rPr lang="en-US" sz="2600" b="1" i="1" smtClean="0">
                            <a:latin typeface="Cambria Math" charset="0"/>
                          </a:rPr>
                          <m:t>𝒊</m:t>
                        </m:r>
                      </m:sub>
                    </m:sSub>
                    <m:r>
                      <a:rPr lang="en-US" sz="2600" b="1" i="1" smtClean="0">
                        <a:latin typeface="Cambria Math" charset="0"/>
                      </a:rPr>
                      <m:t>)}, </m:t>
                    </m:r>
                    <m:r>
                      <a:rPr lang="en-US" sz="2600" b="0" i="1" smtClean="0">
                        <a:latin typeface="Cambria Math" charset="0"/>
                      </a:rPr>
                      <m:t>𝑖</m:t>
                    </m:r>
                    <m:r>
                      <a:rPr lang="en-US" sz="2600" b="0" i="1" smtClean="0">
                        <a:latin typeface="Cambria Math" charset="0"/>
                      </a:rPr>
                      <m:t>=1…</m:t>
                    </m:r>
                    <m:r>
                      <a:rPr lang="en-US" sz="2600" b="0" i="1" smtClean="0">
                        <a:latin typeface="Cambria Math" charset="0"/>
                      </a:rPr>
                      <m:t>𝑁</m:t>
                    </m:r>
                    <m:r>
                      <a:rPr lang="en-US" sz="2600" b="1" i="1" smtClean="0">
                        <a:latin typeface="Cambria Math" charset="0"/>
                      </a:rPr>
                      <m:t> </m:t>
                    </m:r>
                  </m:oMath>
                </a14:m>
                <a:endParaRPr lang="en-US" sz="2600" dirty="0"/>
              </a:p>
              <a:p>
                <a:r>
                  <a:rPr lang="en-US" sz="2600" dirty="0"/>
                  <a:t>Loop until converge</a:t>
                </a:r>
              </a:p>
              <a:p>
                <a:pPr lvl="1"/>
                <a:r>
                  <a:rPr lang="en-US" dirty="0"/>
                  <a:t>For </a:t>
                </a:r>
                <a:r>
                  <a:rPr lang="en-US" dirty="0" err="1"/>
                  <a:t>i</a:t>
                </a:r>
                <a:r>
                  <a:rPr lang="en-US" dirty="0"/>
                  <a:t> = 1</a:t>
                </a:r>
                <a:r>
                  <a:rPr lang="is-IS" dirty="0"/>
                  <a:t>…N</a:t>
                </a:r>
              </a:p>
              <a:p>
                <a:pPr lvl="2"/>
                <a:r>
                  <a:rPr lang="is-IS" sz="2600" dirty="0"/>
                  <a:t>Let </a:t>
                </a:r>
                <a14:m>
                  <m:oMath xmlns:m="http://schemas.openxmlformats.org/officeDocument/2006/math">
                    <m:sSup>
                      <m:sSupPr>
                        <m:ctrlPr>
                          <a:rPr lang="en-US" sz="2600" b="0" i="1" smtClean="0">
                            <a:latin typeface="Cambria Math" panose="02040503050406030204" pitchFamily="18"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m:t>
                    </m:r>
                    <m:func>
                      <m:funcPr>
                        <m:ctrlPr>
                          <a:rPr lang="en-US" sz="2600" b="0" i="1" smtClean="0">
                            <a:latin typeface="Cambria Math" panose="02040503050406030204" pitchFamily="18" charset="0"/>
                          </a:rPr>
                        </m:ctrlPr>
                      </m:funcPr>
                      <m:fName>
                        <m:r>
                          <m:rPr>
                            <m:sty m:val="p"/>
                          </m:rPr>
                          <a:rPr lang="en-US" sz="2600" b="0" i="0" smtClean="0">
                            <a:latin typeface="Cambria Math" charset="0"/>
                          </a:rPr>
                          <m:t>arg</m:t>
                        </m:r>
                      </m:fName>
                      <m:e>
                        <m:func>
                          <m:funcPr>
                            <m:ctrlPr>
                              <a:rPr lang="en-US" sz="2600" b="0" i="1" smtClean="0">
                                <a:latin typeface="Cambria Math" panose="02040503050406030204" pitchFamily="18" charset="0"/>
                              </a:rPr>
                            </m:ctrlPr>
                          </m:funcPr>
                          <m:fName>
                            <m:limLow>
                              <m:limLowPr>
                                <m:ctrlPr>
                                  <a:rPr lang="en-US" sz="2600" b="0" i="1" smtClean="0">
                                    <a:latin typeface="Cambria Math" panose="02040503050406030204" pitchFamily="18" charset="0"/>
                                  </a:rPr>
                                </m:ctrlPr>
                              </m:limLowPr>
                              <m:e>
                                <m:r>
                                  <m:rPr>
                                    <m:sty m:val="p"/>
                                  </m:rPr>
                                  <a:rPr lang="en-US" sz="2600" b="0" i="0" smtClean="0">
                                    <a:latin typeface="Cambria Math" charset="0"/>
                                  </a:rPr>
                                  <m:t>max</m:t>
                                </m:r>
                              </m:e>
                              <m:lim>
                                <m:r>
                                  <a:rPr lang="en-US" sz="2600" b="1" i="1" smtClean="0">
                                    <a:latin typeface="Cambria Math" charset="0"/>
                                  </a:rPr>
                                  <m:t>𝒚</m:t>
                                </m:r>
                              </m:lim>
                            </m:limLow>
                          </m:fName>
                          <m:e>
                            <m:r>
                              <a:rPr lang="en-US" sz="2600" b="0" i="1" smtClean="0">
                                <a:latin typeface="Cambria Math" charset="0"/>
                              </a:rPr>
                              <m:t>𝜃</m:t>
                            </m:r>
                            <m:r>
                              <a:rPr lang="en-US" sz="2600" b="0" i="1" smtClean="0">
                                <a:latin typeface="Cambria Math" charset="0"/>
                              </a:rPr>
                              <m:t>⋅</m:t>
                            </m:r>
                            <m:r>
                              <a:rPr lang="en-US" sz="2600" b="0" i="1" smtClean="0">
                                <a:latin typeface="Cambria Math" charset="0"/>
                              </a:rPr>
                              <m:t>𝐹</m:t>
                            </m:r>
                            <m:r>
                              <a:rPr lang="en-US" sz="2600" b="0" i="1" smtClean="0">
                                <a:latin typeface="Cambria Math" charset="0"/>
                              </a:rPr>
                              <m:t>(</m:t>
                            </m:r>
                            <m:r>
                              <a:rPr lang="en-US" sz="2600" b="1" i="1" smtClean="0">
                                <a:latin typeface="Cambria Math" charset="0"/>
                              </a:rPr>
                              <m:t>𝒚</m:t>
                            </m:r>
                            <m:r>
                              <a:rPr lang="en-US" sz="2600" b="1" i="1" smtClean="0">
                                <a:latin typeface="Cambria Math" charset="0"/>
                              </a:rPr>
                              <m:t>,</m:t>
                            </m:r>
                            <m:r>
                              <a:rPr lang="en-US" sz="2600" b="1" i="1" smtClean="0">
                                <a:latin typeface="Cambria Math" charset="0"/>
                              </a:rPr>
                              <m:t>𝒙</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e>
                        </m:func>
                      </m:e>
                    </m:func>
                  </m:oMath>
                </a14:m>
                <a:endParaRPr lang="en-US" sz="2600" dirty="0"/>
              </a:p>
              <a:p>
                <a:pPr lvl="2"/>
                <a:r>
                  <a:rPr lang="en-US" sz="2600" dirty="0"/>
                  <a:t>If </a:t>
                </a:r>
                <a14:m>
                  <m:oMath xmlns:m="http://schemas.openxmlformats.org/officeDocument/2006/math">
                    <m:sSup>
                      <m:sSupPr>
                        <m:ctrlPr>
                          <a:rPr lang="en-US" sz="2600" i="1">
                            <a:latin typeface="Cambria Math" panose="02040503050406030204" pitchFamily="18" charset="0"/>
                          </a:rPr>
                        </m:ctrlPr>
                      </m:sSupPr>
                      <m:e>
                        <m:r>
                          <a:rPr lang="en-US" sz="2600" b="1" i="1">
                            <a:latin typeface="Cambria Math" charset="0"/>
                          </a:rPr>
                          <m:t>𝒚</m:t>
                        </m:r>
                      </m:e>
                      <m:sup>
                        <m:r>
                          <a:rPr lang="en-US" sz="2600" i="1">
                            <a:latin typeface="Cambria Math" charset="0"/>
                          </a:rPr>
                          <m:t>′</m:t>
                        </m:r>
                      </m:sup>
                    </m:sSup>
                    <m:r>
                      <a:rPr lang="en-US" sz="2600" b="0" i="1" smtClean="0">
                        <a:latin typeface="Cambria Math" charset="0"/>
                      </a:rPr>
                      <m:t>≠</m:t>
                    </m:r>
                    <m:sSup>
                      <m:sSupPr>
                        <m:ctrlPr>
                          <a:rPr lang="en-US" sz="2600" b="0" i="1" smtClean="0">
                            <a:latin typeface="Cambria Math" panose="02040503050406030204" pitchFamily="18" charset="0"/>
                          </a:rPr>
                        </m:ctrlPr>
                      </m:sSupPr>
                      <m:e>
                        <m:r>
                          <a:rPr lang="en-US" sz="2600" b="1" i="1" smtClean="0">
                            <a:latin typeface="Cambria Math" charset="0"/>
                          </a:rPr>
                          <m:t>𝒚</m:t>
                        </m:r>
                      </m:e>
                      <m:sup>
                        <m:r>
                          <a:rPr lang="en-US" sz="2600" b="0" i="1" smtClean="0">
                            <a:latin typeface="Cambria Math" charset="0"/>
                          </a:rPr>
                          <m:t>∗</m:t>
                        </m:r>
                      </m:sup>
                    </m:sSup>
                    <m:r>
                      <a:rPr lang="en-US" sz="2600" b="0" i="1" smtClean="0">
                        <a:latin typeface="Cambria Math" charset="0"/>
                      </a:rPr>
                      <m:t>:   </m:t>
                    </m:r>
                    <m:r>
                      <a:rPr lang="en-US" sz="2600" b="0" i="1" smtClean="0">
                        <a:latin typeface="Cambria Math" charset="0"/>
                      </a:rPr>
                      <m:t>𝜃</m:t>
                    </m:r>
                    <m:r>
                      <a:rPr lang="en-US" sz="2600" b="0" i="1" smtClean="0">
                        <a:latin typeface="Cambria Math" charset="0"/>
                      </a:rPr>
                      <m:t>←</m:t>
                    </m:r>
                    <m:r>
                      <a:rPr lang="en-US" sz="2600" b="0" i="1" smtClean="0">
                        <a:latin typeface="Cambria Math" charset="0"/>
                      </a:rPr>
                      <m:t>𝜃</m:t>
                    </m:r>
                    <m:r>
                      <a:rPr lang="en-US" sz="2600" b="0" i="1" smtClean="0">
                        <a:latin typeface="Cambria Math" charset="0"/>
                      </a:rPr>
                      <m:t>+</m:t>
                    </m:r>
                    <m:r>
                      <a:rPr lang="en-US" sz="2600" b="0" i="1" smtClean="0">
                        <a:latin typeface="Cambria Math" charset="0"/>
                      </a:rPr>
                      <m:t>𝜂</m:t>
                    </m:r>
                    <m:r>
                      <a:rPr lang="en-US" sz="2600" b="0" i="1" smtClean="0">
                        <a:latin typeface="Cambria Math" charset="0"/>
                      </a:rPr>
                      <m:t>(</m:t>
                    </m:r>
                    <m:r>
                      <a:rPr lang="en-US" sz="2600" i="1">
                        <a:latin typeface="Cambria Math" charset="0"/>
                      </a:rPr>
                      <m:t>𝐹</m:t>
                    </m:r>
                    <m:d>
                      <m:dPr>
                        <m:ctrlPr>
                          <a:rPr lang="en-US" sz="2600" i="1">
                            <a:latin typeface="Cambria Math" panose="02040503050406030204" pitchFamily="18" charset="0"/>
                          </a:rPr>
                        </m:ctrlPr>
                      </m:dPr>
                      <m:e>
                        <m:sSup>
                          <m:sSupPr>
                            <m:ctrlPr>
                              <a:rPr lang="en-US" sz="2600" b="1" i="1" smtClean="0">
                                <a:latin typeface="Cambria Math" panose="02040503050406030204" pitchFamily="18" charset="0"/>
                              </a:rPr>
                            </m:ctrlPr>
                          </m:sSupPr>
                          <m:e>
                            <m:r>
                              <a:rPr lang="en-US" sz="2600" b="1" i="1">
                                <a:latin typeface="Cambria Math" charset="0"/>
                              </a:rPr>
                              <m:t>𝒚</m:t>
                            </m:r>
                          </m:e>
                          <m:sup>
                            <m:r>
                              <a:rPr lang="en-US" sz="2600" b="1" i="1" smtClean="0">
                                <a:latin typeface="Cambria Math" charset="0"/>
                              </a:rPr>
                              <m:t>∗</m:t>
                            </m:r>
                          </m:sup>
                        </m:sSup>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e>
                    </m:d>
                    <m:r>
                      <a:rPr lang="en-US" sz="2600" b="0" i="0" smtClean="0">
                        <a:latin typeface="Cambria Math" charset="0"/>
                      </a:rPr>
                      <m:t>−</m:t>
                    </m:r>
                  </m:oMath>
                </a14:m>
                <a:r>
                  <a:rPr lang="en-US" sz="2600" dirty="0"/>
                  <a:t> </a:t>
                </a:r>
                <a14:m>
                  <m:oMath xmlns:m="http://schemas.openxmlformats.org/officeDocument/2006/math">
                    <m:r>
                      <a:rPr lang="en-US" sz="2600" i="1">
                        <a:latin typeface="Cambria Math" charset="0"/>
                      </a:rPr>
                      <m:t>𝐹</m:t>
                    </m:r>
                    <m:r>
                      <a:rPr lang="en-US" sz="2600" i="1">
                        <a:latin typeface="Cambria Math" charset="0"/>
                      </a:rPr>
                      <m:t>(</m:t>
                    </m:r>
                    <m:r>
                      <a:rPr lang="en-US" sz="2600" b="1" i="1">
                        <a:latin typeface="Cambria Math" charset="0"/>
                      </a:rPr>
                      <m:t>𝒚</m:t>
                    </m:r>
                    <m:r>
                      <a:rPr lang="en-US" sz="2600" b="1" i="1" smtClean="0">
                        <a:latin typeface="Cambria Math" charset="0"/>
                      </a:rPr>
                      <m:t>′</m:t>
                    </m:r>
                    <m:r>
                      <a:rPr lang="en-US" sz="2600" b="1" i="1">
                        <a:latin typeface="Cambria Math" charset="0"/>
                      </a:rPr>
                      <m:t>,</m:t>
                    </m:r>
                    <m:r>
                      <a:rPr lang="en-US" sz="2600" b="1" i="1">
                        <a:latin typeface="Cambria Math" charset="0"/>
                      </a:rPr>
                      <m:t>𝒙</m:t>
                    </m:r>
                    <m:r>
                      <a:rPr lang="en-US" sz="2600" i="1">
                        <a:latin typeface="Cambria Math" charset="0"/>
                      </a:rPr>
                      <m:t>;</m:t>
                    </m:r>
                    <m:r>
                      <a:rPr lang="en-US" sz="2600" i="1">
                        <a:latin typeface="Cambria Math" charset="0"/>
                      </a:rPr>
                      <m:t>𝜃</m:t>
                    </m:r>
                    <m:r>
                      <a:rPr lang="en-US" sz="2600" i="1">
                        <a:latin typeface="Cambria Math" charset="0"/>
                      </a:rPr>
                      <m:t>)</m:t>
                    </m:r>
                  </m:oMath>
                </a14:m>
                <a:r>
                  <a:rPr lang="en-US" sz="2600" dirty="0"/>
                  <a:t>)</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3"/>
                <a:stretch>
                  <a:fillRect l="-1159" t="-994" r="-11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AF71DC22-0103-4060-B7D8-ECD9AE0F749D}" type="slidenum">
              <a:rPr lang="zh-TW" altLang="en-US" smtClean="0"/>
              <a:pPr/>
              <a:t>71</a:t>
            </a:fld>
            <a:endParaRPr lang="zh-TW" altLang="en-US"/>
          </a:p>
        </p:txBody>
      </p:sp>
    </p:spTree>
    <p:extLst>
      <p:ext uri="{BB962C8B-B14F-4D97-AF65-F5344CB8AC3E}">
        <p14:creationId xmlns:p14="http://schemas.microsoft.com/office/powerpoint/2010/main" val="104480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37584"/>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extLst>
              <p:ext uri="{D42A27DB-BD31-4B8C-83A1-F6EECF244321}">
                <p14:modId xmlns:p14="http://schemas.microsoft.com/office/powerpoint/2010/main" val="702960817"/>
              </p:ext>
            </p:extLst>
          </p:nvPr>
        </p:nvGraphicFramePr>
        <p:xfrm>
          <a:off x="673010" y="438935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7" name="TextBox 16"/>
          <p:cNvSpPr txBox="1"/>
          <p:nvPr/>
        </p:nvSpPr>
        <p:spPr>
          <a:xfrm>
            <a:off x="673010" y="5480989"/>
            <a:ext cx="1992778" cy="369332"/>
          </a:xfrm>
          <a:prstGeom prst="rect">
            <a:avLst/>
          </a:prstGeom>
          <a:noFill/>
        </p:spPr>
        <p:txBody>
          <a:bodyPr wrap="none" rtlCol="0">
            <a:spAutoFit/>
          </a:bodyPr>
          <a:lstStyle/>
          <a:p>
            <a:r>
              <a:rPr lang="en-US" b="1" dirty="0">
                <a:solidFill>
                  <a:schemeClr val="accent2"/>
                </a:solidFill>
              </a:rPr>
              <a:t>PRODUCT RELEASE</a:t>
            </a:r>
          </a:p>
        </p:txBody>
      </p:sp>
      <p:sp>
        <p:nvSpPr>
          <p:cNvPr id="7"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2" name="Slide Number Placeholder 1"/>
          <p:cNvSpPr>
            <a:spLocks noGrp="1"/>
          </p:cNvSpPr>
          <p:nvPr>
            <p:ph type="sldNum" sz="quarter" idx="12"/>
          </p:nvPr>
        </p:nvSpPr>
        <p:spPr/>
        <p:txBody>
          <a:bodyPr/>
          <a:lstStyle/>
          <a:p>
            <a:fld id="{E216AE2C-6153-E049-95F5-80F0548C7BC8}" type="slidenum">
              <a:rPr lang="en-US" smtClean="0"/>
              <a:t>8</a:t>
            </a:fld>
            <a:endParaRPr lang="en-US"/>
          </a:p>
        </p:txBody>
      </p:sp>
    </p:spTree>
    <p:extLst>
      <p:ext uri="{BB962C8B-B14F-4D97-AF65-F5344CB8AC3E}">
        <p14:creationId xmlns:p14="http://schemas.microsoft.com/office/powerpoint/2010/main" val="382639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4450" y="2403564"/>
            <a:ext cx="7076536" cy="1384995"/>
          </a:xfrm>
          <a:prstGeom prst="rect">
            <a:avLst/>
          </a:prstGeom>
          <a:noFill/>
        </p:spPr>
        <p:txBody>
          <a:bodyPr wrap="square" rtlCol="0">
            <a:spAutoFit/>
          </a:bodyPr>
          <a:lstStyle/>
          <a:p>
            <a:pPr algn="ctr"/>
            <a:r>
              <a:rPr lang="en-US" sz="2800" i="1" dirty="0"/>
              <a:t>“</a:t>
            </a:r>
            <a:r>
              <a:rPr lang="en-US" sz="2800" i="1" dirty="0" err="1"/>
              <a:t>Yess</a:t>
            </a:r>
            <a:r>
              <a:rPr lang="en-US" sz="2800" i="1" dirty="0"/>
              <a:t>! </a:t>
            </a:r>
            <a:r>
              <a:rPr lang="en-US" sz="2800" i="1" dirty="0" err="1"/>
              <a:t>Yess</a:t>
            </a:r>
            <a:r>
              <a:rPr lang="en-US" sz="2800" i="1" dirty="0"/>
              <a:t>! Its ofﬁcial </a:t>
            </a:r>
            <a:r>
              <a:rPr lang="en-US" sz="2800" b="1" i="1" dirty="0"/>
              <a:t>Nintendo</a:t>
            </a:r>
            <a:r>
              <a:rPr lang="en-US" sz="2800" i="1" dirty="0"/>
              <a:t> announced today that they Will release the </a:t>
            </a:r>
            <a:r>
              <a:rPr lang="en-US" sz="2800" b="1" i="1" dirty="0"/>
              <a:t>Nintendo 3DS </a:t>
            </a:r>
            <a:r>
              <a:rPr lang="en-US" sz="2800" i="1" dirty="0"/>
              <a:t>in </a:t>
            </a:r>
            <a:r>
              <a:rPr lang="en-US" sz="2800" b="1" i="1" dirty="0"/>
              <a:t>north America march 27 </a:t>
            </a:r>
            <a:r>
              <a:rPr lang="en-US" sz="2800" i="1" dirty="0"/>
              <a:t>for </a:t>
            </a:r>
            <a:r>
              <a:rPr lang="en-US" sz="2800" b="1" i="1" dirty="0"/>
              <a:t>$250</a:t>
            </a:r>
            <a:r>
              <a:rPr lang="en-US" sz="2800" i="1" dirty="0"/>
              <a:t>”</a:t>
            </a:r>
          </a:p>
        </p:txBody>
      </p:sp>
      <p:graphicFrame>
        <p:nvGraphicFramePr>
          <p:cNvPr id="3" name="Table 2"/>
          <p:cNvGraphicFramePr>
            <a:graphicFrameLocks noGrp="1"/>
          </p:cNvGraphicFramePr>
          <p:nvPr>
            <p:extLst>
              <p:ext uri="{D42A27DB-BD31-4B8C-83A1-F6EECF244321}">
                <p14:modId xmlns:p14="http://schemas.microsoft.com/office/powerpoint/2010/main" val="3102651459"/>
              </p:ext>
            </p:extLst>
          </p:nvPr>
        </p:nvGraphicFramePr>
        <p:xfrm>
          <a:off x="673010" y="4525439"/>
          <a:ext cx="8013790" cy="741680"/>
        </p:xfrm>
        <a:graphic>
          <a:graphicData uri="http://schemas.openxmlformats.org/drawingml/2006/table">
            <a:tbl>
              <a:tblPr firstRow="1" bandRow="1">
                <a:tableStyleId>{3C2FFA5D-87B4-456A-9821-1D502468CF0F}</a:tableStyleId>
              </a:tblPr>
              <a:tblGrid>
                <a:gridCol w="1602758">
                  <a:extLst>
                    <a:ext uri="{9D8B030D-6E8A-4147-A177-3AD203B41FA5}">
                      <a16:colId xmlns:a16="http://schemas.microsoft.com/office/drawing/2014/main" val="20000"/>
                    </a:ext>
                  </a:extLst>
                </a:gridCol>
                <a:gridCol w="1602758">
                  <a:extLst>
                    <a:ext uri="{9D8B030D-6E8A-4147-A177-3AD203B41FA5}">
                      <a16:colId xmlns:a16="http://schemas.microsoft.com/office/drawing/2014/main" val="20001"/>
                    </a:ext>
                  </a:extLst>
                </a:gridCol>
                <a:gridCol w="1602758">
                  <a:extLst>
                    <a:ext uri="{9D8B030D-6E8A-4147-A177-3AD203B41FA5}">
                      <a16:colId xmlns:a16="http://schemas.microsoft.com/office/drawing/2014/main" val="20002"/>
                    </a:ext>
                  </a:extLst>
                </a:gridCol>
                <a:gridCol w="1602758">
                  <a:extLst>
                    <a:ext uri="{9D8B030D-6E8A-4147-A177-3AD203B41FA5}">
                      <a16:colId xmlns:a16="http://schemas.microsoft.com/office/drawing/2014/main" val="20003"/>
                    </a:ext>
                  </a:extLst>
                </a:gridCol>
                <a:gridCol w="1602758">
                  <a:extLst>
                    <a:ext uri="{9D8B030D-6E8A-4147-A177-3AD203B41FA5}">
                      <a16:colId xmlns:a16="http://schemas.microsoft.com/office/drawing/2014/main" val="20004"/>
                    </a:ext>
                  </a:extLst>
                </a:gridCol>
              </a:tblGrid>
              <a:tr h="370840">
                <a:tc>
                  <a:txBody>
                    <a:bodyPr/>
                    <a:lstStyle/>
                    <a:p>
                      <a:r>
                        <a:rPr lang="en-US" dirty="0"/>
                        <a:t>COMPANY</a:t>
                      </a:r>
                    </a:p>
                  </a:txBody>
                  <a:tcPr/>
                </a:tc>
                <a:tc>
                  <a:txBody>
                    <a:bodyPr/>
                    <a:lstStyle/>
                    <a:p>
                      <a:r>
                        <a:rPr lang="en-US" dirty="0"/>
                        <a:t>PRODUCT</a:t>
                      </a:r>
                    </a:p>
                  </a:txBody>
                  <a:tcPr/>
                </a:tc>
                <a:tc>
                  <a:txBody>
                    <a:bodyPr/>
                    <a:lstStyle/>
                    <a:p>
                      <a:r>
                        <a:rPr lang="en-US" dirty="0"/>
                        <a:t>DATE</a:t>
                      </a:r>
                    </a:p>
                  </a:txBody>
                  <a:tcPr/>
                </a:tc>
                <a:tc>
                  <a:txBody>
                    <a:bodyPr/>
                    <a:lstStyle/>
                    <a:p>
                      <a:r>
                        <a:rPr lang="en-US" dirty="0"/>
                        <a:t>PRICE</a:t>
                      </a:r>
                    </a:p>
                  </a:txBody>
                  <a:tcPr/>
                </a:tc>
                <a:tc>
                  <a:txBody>
                    <a:bodyPr/>
                    <a:lstStyle/>
                    <a:p>
                      <a:r>
                        <a:rPr lang="en-US" dirty="0"/>
                        <a:t>REGION</a:t>
                      </a:r>
                    </a:p>
                  </a:txBody>
                  <a:tcPr/>
                </a:tc>
                <a:extLst>
                  <a:ext uri="{0D108BD9-81ED-4DB2-BD59-A6C34878D82A}">
                    <a16:rowId xmlns:a16="http://schemas.microsoft.com/office/drawing/2014/main" val="10000"/>
                  </a:ext>
                </a:extLst>
              </a:tr>
              <a:tr h="370840">
                <a:tc>
                  <a:txBody>
                    <a:bodyPr/>
                    <a:lstStyle/>
                    <a:p>
                      <a:r>
                        <a:rPr lang="en-US" dirty="0"/>
                        <a:t>Nintendo</a:t>
                      </a:r>
                    </a:p>
                  </a:txBody>
                  <a:tcPr/>
                </a:tc>
                <a:tc>
                  <a:txBody>
                    <a:bodyPr/>
                    <a:lstStyle/>
                    <a:p>
                      <a:r>
                        <a:rPr lang="en-US" dirty="0"/>
                        <a:t>3DS</a:t>
                      </a:r>
                    </a:p>
                  </a:txBody>
                  <a:tcPr/>
                </a:tc>
                <a:tc>
                  <a:txBody>
                    <a:bodyPr/>
                    <a:lstStyle/>
                    <a:p>
                      <a:r>
                        <a:rPr lang="en-US" dirty="0"/>
                        <a:t>March 27</a:t>
                      </a:r>
                    </a:p>
                  </a:txBody>
                  <a:tcPr/>
                </a:tc>
                <a:tc>
                  <a:txBody>
                    <a:bodyPr/>
                    <a:lstStyle/>
                    <a:p>
                      <a:r>
                        <a:rPr lang="en-US" dirty="0"/>
                        <a:t>$250</a:t>
                      </a:r>
                    </a:p>
                  </a:txBody>
                  <a:tcPr/>
                </a:tc>
                <a:tc>
                  <a:txBody>
                    <a:bodyPr/>
                    <a:lstStyle/>
                    <a:p>
                      <a:r>
                        <a:rPr lang="en-US" dirty="0"/>
                        <a:t>North America</a:t>
                      </a:r>
                    </a:p>
                  </a:txBody>
                  <a:tcPr/>
                </a:tc>
                <a:extLst>
                  <a:ext uri="{0D108BD9-81ED-4DB2-BD59-A6C34878D82A}">
                    <a16:rowId xmlns:a16="http://schemas.microsoft.com/office/drawing/2014/main" val="10001"/>
                  </a:ext>
                </a:extLst>
              </a:tr>
            </a:tbl>
          </a:graphicData>
        </a:graphic>
      </p:graphicFrame>
      <p:cxnSp>
        <p:nvCxnSpPr>
          <p:cNvPr id="6" name="Straight Arrow Connector 5"/>
          <p:cNvCxnSpPr/>
          <p:nvPr/>
        </p:nvCxnSpPr>
        <p:spPr>
          <a:xfrm flipH="1">
            <a:off x="1628254" y="2903097"/>
            <a:ext cx="3383866" cy="153286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3115392" y="3241848"/>
            <a:ext cx="4396285" cy="119411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635096" y="3696913"/>
            <a:ext cx="377024"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122233" y="3696913"/>
            <a:ext cx="673013" cy="7390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3010" y="5412960"/>
            <a:ext cx="1992778" cy="369332"/>
          </a:xfrm>
          <a:prstGeom prst="rect">
            <a:avLst/>
          </a:prstGeom>
          <a:noFill/>
        </p:spPr>
        <p:txBody>
          <a:bodyPr wrap="none" rtlCol="0">
            <a:spAutoFit/>
          </a:bodyPr>
          <a:lstStyle/>
          <a:p>
            <a:r>
              <a:rPr lang="en-US" b="1" dirty="0">
                <a:solidFill>
                  <a:schemeClr val="accent2"/>
                </a:solidFill>
              </a:rPr>
              <a:t>PRODUCT RELEASE</a:t>
            </a:r>
          </a:p>
        </p:txBody>
      </p:sp>
      <p:cxnSp>
        <p:nvCxnSpPr>
          <p:cNvPr id="22" name="Straight Arrow Connector 21"/>
          <p:cNvCxnSpPr/>
          <p:nvPr/>
        </p:nvCxnSpPr>
        <p:spPr>
          <a:xfrm>
            <a:off x="3571986" y="3788559"/>
            <a:ext cx="3939691" cy="6474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57200" y="274638"/>
            <a:ext cx="8229600" cy="1143000"/>
          </a:xfrm>
        </p:spPr>
        <p:txBody>
          <a:bodyPr>
            <a:normAutofit/>
          </a:bodyPr>
          <a:lstStyle/>
          <a:p>
            <a:r>
              <a:rPr lang="en-US" dirty="0"/>
              <a:t>Social Media</a:t>
            </a:r>
          </a:p>
        </p:txBody>
      </p:sp>
      <p:sp>
        <p:nvSpPr>
          <p:cNvPr id="13" name="Slide Number Placeholder 12"/>
          <p:cNvSpPr>
            <a:spLocks noGrp="1"/>
          </p:cNvSpPr>
          <p:nvPr>
            <p:ph type="sldNum" sz="quarter" idx="12"/>
          </p:nvPr>
        </p:nvSpPr>
        <p:spPr/>
        <p:txBody>
          <a:bodyPr/>
          <a:lstStyle/>
          <a:p>
            <a:fld id="{E216AE2C-6153-E049-95F5-80F0548C7BC8}" type="slidenum">
              <a:rPr lang="en-US" smtClean="0"/>
              <a:t>9</a:t>
            </a:fld>
            <a:endParaRPr lang="en-US"/>
          </a:p>
        </p:txBody>
      </p:sp>
    </p:spTree>
    <p:extLst>
      <p:ext uri="{BB962C8B-B14F-4D97-AF65-F5344CB8AC3E}">
        <p14:creationId xmlns:p14="http://schemas.microsoft.com/office/powerpoint/2010/main" val="374609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677</TotalTime>
  <Words>3414</Words>
  <Application>Microsoft Macintosh PowerPoint</Application>
  <PresentationFormat>On-screen Show (4:3)</PresentationFormat>
  <Paragraphs>808</Paragraphs>
  <Slides>71</Slides>
  <Notes>19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4" baseType="lpstr">
      <vt:lpstr>Arial Unicode MS</vt:lpstr>
      <vt:lpstr>新細明體</vt:lpstr>
      <vt:lpstr>宋体</vt:lpstr>
      <vt:lpstr>Arial</vt:lpstr>
      <vt:lpstr>Calibri</vt:lpstr>
      <vt:lpstr>Cambria Math</vt:lpstr>
      <vt:lpstr>Mangal</vt:lpstr>
      <vt:lpstr>Matura MT Script Capitals</vt:lpstr>
      <vt:lpstr>Times New Roman</vt:lpstr>
      <vt:lpstr>Verdana</vt:lpstr>
      <vt:lpstr>Wingdings</vt:lpstr>
      <vt:lpstr>Office Theme</vt:lpstr>
      <vt:lpstr>Worksheet</vt:lpstr>
      <vt:lpstr>Information Extraction</vt:lpstr>
      <vt:lpstr>Outline</vt:lpstr>
      <vt:lpstr>PowerPoint Presentation</vt:lpstr>
      <vt:lpstr>PowerPoint Presentation</vt:lpstr>
      <vt:lpstr>PowerPoint Presentation</vt:lpstr>
      <vt:lpstr>PowerPoint Presentation</vt:lpstr>
      <vt:lpstr>PowerPoint Presentation</vt:lpstr>
      <vt:lpstr>Social Media</vt:lpstr>
      <vt:lpstr>Social Media</vt:lpstr>
      <vt:lpstr>PowerPoint Presentation</vt:lpstr>
      <vt:lpstr>Knowledge Grpah</vt:lpstr>
      <vt:lpstr>PowerPoint Presentation</vt:lpstr>
      <vt:lpstr>PowerPoint Presentation</vt:lpstr>
      <vt:lpstr>Example Applications</vt:lpstr>
      <vt:lpstr>An NLP Perspective: Overview</vt:lpstr>
      <vt:lpstr>PowerPoint Presentation</vt:lpstr>
      <vt:lpstr>PowerPoint Presentation</vt:lpstr>
      <vt:lpstr>Knowledge Grpah</vt:lpstr>
      <vt:lpstr>PowerPoint Presentation</vt:lpstr>
      <vt:lpstr>Outline</vt:lpstr>
      <vt:lpstr>Named Entity Recognition</vt:lpstr>
      <vt:lpstr>Supervised Learning Setting</vt:lpstr>
      <vt:lpstr>Sequence tagging problems</vt:lpstr>
      <vt:lpstr>Noun phrase (NP) chunking</vt:lpstr>
      <vt:lpstr>Shallow parsing</vt:lpstr>
      <vt:lpstr>The BIO encoding</vt:lpstr>
      <vt:lpstr>BIO Encoding for Shallow Parsing</vt:lpstr>
      <vt:lpstr>BIO Encoding for NER</vt:lpstr>
      <vt:lpstr>Sequence tagging</vt:lpstr>
      <vt:lpstr>Sequential tagging v.s  independent prediction</vt:lpstr>
      <vt:lpstr>Sequential tagging v.s  independent prediction</vt:lpstr>
      <vt:lpstr>Jason’s ice cream</vt:lpstr>
      <vt:lpstr>Prediction in generative model</vt:lpstr>
      <vt:lpstr>Tagging the input</vt:lpstr>
      <vt:lpstr>Tagging the input</vt:lpstr>
      <vt:lpstr>Trellis diagram</vt:lpstr>
      <vt:lpstr>Trellis diagram</vt:lpstr>
      <vt:lpstr>Dynamic programming again!</vt:lpstr>
      <vt:lpstr>Viterbi algorithm</vt:lpstr>
      <vt:lpstr>Viterbi algorithm</vt:lpstr>
      <vt:lpstr>Viterbi algorithm</vt:lpstr>
      <vt:lpstr>Viterbi algorithm</vt:lpstr>
      <vt:lpstr>Viterbi algorithm</vt:lpstr>
      <vt:lpstr>Implementation using an array</vt:lpstr>
      <vt:lpstr>Implementation using an array</vt:lpstr>
      <vt:lpstr>Retrieving the best sequence</vt:lpstr>
      <vt:lpstr>Viterbi algorithm</vt:lpstr>
      <vt:lpstr>Two modeling perspectives</vt:lpstr>
      <vt:lpstr>Generative V.S. discriminative models</vt:lpstr>
      <vt:lpstr>Generative V.S. discriminative models</vt:lpstr>
      <vt:lpstr>Independent Classifiers</vt:lpstr>
      <vt:lpstr>Maximum entropy Markov models</vt:lpstr>
      <vt:lpstr>Design features</vt:lpstr>
      <vt:lpstr>Parameterization of P(t_i |w_i,t_(i-1))</vt:lpstr>
      <vt:lpstr>Parameterization of MEMMs</vt:lpstr>
      <vt:lpstr>Parameter estimation (Intuition)</vt:lpstr>
      <vt:lpstr>Parameter estimation (Intuition)</vt:lpstr>
      <vt:lpstr>More about MEMMs</vt:lpstr>
      <vt:lpstr>Label biased problem</vt:lpstr>
      <vt:lpstr>Label biased problem</vt:lpstr>
      <vt:lpstr>Conditional Random Field</vt:lpstr>
      <vt:lpstr>Conditional Random Field</vt:lpstr>
      <vt:lpstr>Design features</vt:lpstr>
      <vt:lpstr>General Idea</vt:lpstr>
      <vt:lpstr>Log-linear model</vt:lpstr>
      <vt:lpstr>MEMM v.s. CRF</vt:lpstr>
      <vt:lpstr>HMM v.s. MEMM v.s. CRF</vt:lpstr>
      <vt:lpstr>Structured Prediction –beyond sequence tagging</vt:lpstr>
      <vt:lpstr>Inference</vt:lpstr>
      <vt:lpstr>Learning Structured Models</vt:lpstr>
      <vt:lpstr>Example: Structured Perceptron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VioletPeng</dc:creator>
  <cp:lastModifiedBy>Bashar Alhafni</cp:lastModifiedBy>
  <cp:revision>82</cp:revision>
  <dcterms:created xsi:type="dcterms:W3CDTF">2017-10-15T23:53:30Z</dcterms:created>
  <dcterms:modified xsi:type="dcterms:W3CDTF">2018-10-19T16:53:55Z</dcterms:modified>
</cp:coreProperties>
</file>